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2"/>
  </p:notesMasterIdLst>
  <p:sldIdLst>
    <p:sldId id="426" r:id="rId2"/>
    <p:sldId id="1004" r:id="rId3"/>
    <p:sldId id="995" r:id="rId4"/>
    <p:sldId id="317" r:id="rId5"/>
    <p:sldId id="301" r:id="rId6"/>
    <p:sldId id="316" r:id="rId7"/>
    <p:sldId id="319" r:id="rId8"/>
    <p:sldId id="321" r:id="rId9"/>
    <p:sldId id="322" r:id="rId10"/>
    <p:sldId id="323" r:id="rId11"/>
    <p:sldId id="996" r:id="rId12"/>
    <p:sldId id="997" r:id="rId13"/>
    <p:sldId id="1003" r:id="rId14"/>
    <p:sldId id="439" r:id="rId15"/>
    <p:sldId id="448" r:id="rId16"/>
    <p:sldId id="450" r:id="rId17"/>
    <p:sldId id="1005" r:id="rId18"/>
    <p:sldId id="1002" r:id="rId19"/>
    <p:sldId id="1006" r:id="rId20"/>
    <p:sldId id="858" r:id="rId21"/>
    <p:sldId id="716" r:id="rId22"/>
    <p:sldId id="717" r:id="rId23"/>
    <p:sldId id="754" r:id="rId24"/>
    <p:sldId id="693" r:id="rId25"/>
    <p:sldId id="752" r:id="rId26"/>
    <p:sldId id="985" r:id="rId27"/>
    <p:sldId id="897" r:id="rId28"/>
    <p:sldId id="887" r:id="rId29"/>
    <p:sldId id="888" r:id="rId30"/>
    <p:sldId id="889" r:id="rId31"/>
    <p:sldId id="983" r:id="rId32"/>
    <p:sldId id="986" r:id="rId33"/>
    <p:sldId id="987" r:id="rId34"/>
    <p:sldId id="989" r:id="rId35"/>
    <p:sldId id="993" r:id="rId36"/>
    <p:sldId id="1000" r:id="rId37"/>
    <p:sldId id="994" r:id="rId38"/>
    <p:sldId id="1001" r:id="rId39"/>
    <p:sldId id="1008" r:id="rId40"/>
    <p:sldId id="990" r:id="rId41"/>
  </p:sldIdLst>
  <p:sldSz cx="9144000" cy="6858000" type="screen4x3"/>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預設章節" id="{B064E2F6-DD2F-46D7-826B-F7460650ED2C}">
          <p14:sldIdLst>
            <p14:sldId id="426"/>
            <p14:sldId id="1004"/>
            <p14:sldId id="995"/>
            <p14:sldId id="317"/>
            <p14:sldId id="301"/>
            <p14:sldId id="316"/>
            <p14:sldId id="319"/>
            <p14:sldId id="321"/>
            <p14:sldId id="322"/>
            <p14:sldId id="323"/>
            <p14:sldId id="996"/>
            <p14:sldId id="997"/>
            <p14:sldId id="1003"/>
            <p14:sldId id="439"/>
            <p14:sldId id="448"/>
            <p14:sldId id="450"/>
            <p14:sldId id="1005"/>
            <p14:sldId id="1002"/>
            <p14:sldId id="1006"/>
            <p14:sldId id="858"/>
            <p14:sldId id="716"/>
            <p14:sldId id="717"/>
            <p14:sldId id="754"/>
            <p14:sldId id="693"/>
            <p14:sldId id="752"/>
            <p14:sldId id="985"/>
            <p14:sldId id="897"/>
            <p14:sldId id="887"/>
            <p14:sldId id="888"/>
            <p14:sldId id="889"/>
            <p14:sldId id="983"/>
            <p14:sldId id="986"/>
            <p14:sldId id="987"/>
            <p14:sldId id="989"/>
            <p14:sldId id="993"/>
            <p14:sldId id="1000"/>
            <p14:sldId id="994"/>
            <p14:sldId id="1001"/>
            <p14:sldId id="1008"/>
            <p14:sldId id="990"/>
          </p14:sldIdLst>
        </p14:section>
        <p14:section name="backup" id="{38F0F3F0-7FC8-4996-885D-D15301306022}">
          <p14:sldIdLst/>
        </p14:section>
      </p14:sectionLst>
    </p:ext>
    <p:ext uri="{EFAFB233-063F-42B5-8137-9DF3F51BA10A}">
      <p15:sldGuideLst xmlns:p15="http://schemas.microsoft.com/office/powerpoint/2012/main">
        <p15:guide id="1" orient="horz" pos="2205" userDrawn="1">
          <p15:clr>
            <a:srgbClr val="A4A3A4"/>
          </p15:clr>
        </p15:guide>
        <p15:guide id="2" pos="2857"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A004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中等深淺樣式 2 - 輔色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460"/>
    <p:restoredTop sz="95122" autoAdjust="0"/>
  </p:normalViewPr>
  <p:slideViewPr>
    <p:cSldViewPr snapToGrid="0">
      <p:cViewPr>
        <p:scale>
          <a:sx n="80" d="100"/>
          <a:sy n="80" d="100"/>
        </p:scale>
        <p:origin x="2502" y="636"/>
      </p:cViewPr>
      <p:guideLst>
        <p:guide orient="horz" pos="2205"/>
        <p:guide pos="2857"/>
      </p:guideLst>
    </p:cSldViewPr>
  </p:slideViewPr>
  <p:notesTextViewPr>
    <p:cViewPr>
      <p:scale>
        <a:sx n="100" d="100"/>
        <a:sy n="100" d="100"/>
      </p:scale>
      <p:origin x="0" y="0"/>
    </p:cViewPr>
  </p:notesTextViewPr>
  <p:notesViewPr>
    <p:cSldViewPr snapToGrid="0">
      <p:cViewPr varScale="1">
        <p:scale>
          <a:sx n="52" d="100"/>
          <a:sy n="52" d="100"/>
        </p:scale>
        <p:origin x="-2892" y="-108"/>
      </p:cViewPr>
      <p:guideLst>
        <p:guide orient="horz" pos="2880"/>
        <p:guide pos="2160"/>
      </p:guideLst>
    </p:cSldViewPr>
  </p:notesViewPr>
  <p:gridSpacing cx="45005" cy="45005"/>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877E232-5BD3-474B-93D4-BBE4BE861F87}" type="datetimeFigureOut">
              <a:rPr lang="zh-TW" altLang="en-US" smtClean="0"/>
              <a:pPr/>
              <a:t>2023/4/23</a:t>
            </a:fld>
            <a:endParaRPr lang="zh-TW" altLang="en-US"/>
          </a:p>
        </p:txBody>
      </p:sp>
      <p:sp>
        <p:nvSpPr>
          <p:cNvPr id="4" name="投影片圖像版面配置區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82EF382-94E5-4172-8ACD-912DFC53CC88}" type="slidenum">
              <a:rPr lang="zh-TW" altLang="en-US" smtClean="0"/>
              <a:pPr/>
              <a:t>‹#›</a:t>
            </a:fld>
            <a:endParaRPr lang="zh-TW"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Rafael Gomez</a:t>
            </a:r>
          </a:p>
        </p:txBody>
      </p:sp>
      <p:sp>
        <p:nvSpPr>
          <p:cNvPr id="4" name="Slide Number Placeholder 3"/>
          <p:cNvSpPr>
            <a:spLocks noGrp="1"/>
          </p:cNvSpPr>
          <p:nvPr>
            <p:ph type="sldNum" sz="quarter" idx="5"/>
          </p:nvPr>
        </p:nvSpPr>
        <p:spPr/>
        <p:txBody>
          <a:bodyPr/>
          <a:lstStyle/>
          <a:p>
            <a:pPr>
              <a:defRPr/>
            </a:pPr>
            <a:fld id="{E2E60783-A440-854A-B29B-33B8716024B5}" type="slidenum">
              <a:rPr lang="en-US" altLang="en-US" smtClean="0"/>
              <a:pPr>
                <a:defRPr/>
              </a:pPr>
              <a:t>1</a:t>
            </a:fld>
            <a:endParaRPr lang="en-US" altLang="en-US"/>
          </a:p>
        </p:txBody>
      </p:sp>
    </p:spTree>
    <p:extLst>
      <p:ext uri="{BB962C8B-B14F-4D97-AF65-F5344CB8AC3E}">
        <p14:creationId xmlns:p14="http://schemas.microsoft.com/office/powerpoint/2010/main" val="41010699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2EF382-94E5-4172-8ACD-912DFC53CC88}" type="slidenum">
              <a:rPr lang="zh-TW" altLang="en-US" smtClean="0"/>
              <a:pPr/>
              <a:t>39</a:t>
            </a:fld>
            <a:endParaRPr lang="zh-TW" altLang="en-US"/>
          </a:p>
        </p:txBody>
      </p:sp>
    </p:spTree>
    <p:extLst>
      <p:ext uri="{BB962C8B-B14F-4D97-AF65-F5344CB8AC3E}">
        <p14:creationId xmlns:p14="http://schemas.microsoft.com/office/powerpoint/2010/main" val="38031855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2EF382-94E5-4172-8ACD-912DFC53CC88}" type="slidenum">
              <a:rPr lang="zh-TW" altLang="en-US" smtClean="0"/>
              <a:pPr/>
              <a:t>20</a:t>
            </a:fld>
            <a:endParaRPr lang="zh-TW" altLang="en-US"/>
          </a:p>
        </p:txBody>
      </p:sp>
    </p:spTree>
    <p:extLst>
      <p:ext uri="{BB962C8B-B14F-4D97-AF65-F5344CB8AC3E}">
        <p14:creationId xmlns:p14="http://schemas.microsoft.com/office/powerpoint/2010/main" val="7176124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2EF382-94E5-4172-8ACD-912DFC53CC88}" type="slidenum">
              <a:rPr lang="zh-TW" altLang="en-US" smtClean="0"/>
              <a:pPr/>
              <a:t>26</a:t>
            </a:fld>
            <a:endParaRPr lang="zh-TW" altLang="en-US"/>
          </a:p>
        </p:txBody>
      </p:sp>
    </p:spTree>
    <p:extLst>
      <p:ext uri="{BB962C8B-B14F-4D97-AF65-F5344CB8AC3E}">
        <p14:creationId xmlns:p14="http://schemas.microsoft.com/office/powerpoint/2010/main" val="13846313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2EF382-94E5-4172-8ACD-912DFC53CC88}" type="slidenum">
              <a:rPr lang="zh-TW" altLang="en-US" smtClean="0"/>
              <a:pPr/>
              <a:t>28</a:t>
            </a:fld>
            <a:endParaRPr lang="zh-TW" altLang="en-US"/>
          </a:p>
        </p:txBody>
      </p:sp>
    </p:spTree>
    <p:extLst>
      <p:ext uri="{BB962C8B-B14F-4D97-AF65-F5344CB8AC3E}">
        <p14:creationId xmlns:p14="http://schemas.microsoft.com/office/powerpoint/2010/main" val="37144272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2EF382-94E5-4172-8ACD-912DFC53CC88}" type="slidenum">
              <a:rPr lang="zh-TW" altLang="en-US" smtClean="0"/>
              <a:pPr/>
              <a:t>29</a:t>
            </a:fld>
            <a:endParaRPr lang="zh-TW" altLang="en-US"/>
          </a:p>
        </p:txBody>
      </p:sp>
    </p:spTree>
    <p:extLst>
      <p:ext uri="{BB962C8B-B14F-4D97-AF65-F5344CB8AC3E}">
        <p14:creationId xmlns:p14="http://schemas.microsoft.com/office/powerpoint/2010/main" val="14586440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2EF382-94E5-4172-8ACD-912DFC53CC88}" type="slidenum">
              <a:rPr lang="zh-TW" altLang="en-US" smtClean="0"/>
              <a:pPr/>
              <a:t>30</a:t>
            </a:fld>
            <a:endParaRPr lang="zh-TW" altLang="en-US"/>
          </a:p>
        </p:txBody>
      </p:sp>
    </p:spTree>
    <p:extLst>
      <p:ext uri="{BB962C8B-B14F-4D97-AF65-F5344CB8AC3E}">
        <p14:creationId xmlns:p14="http://schemas.microsoft.com/office/powerpoint/2010/main" val="22397444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2EF382-94E5-4172-8ACD-912DFC53CC88}" type="slidenum">
              <a:rPr lang="zh-TW" altLang="en-US" smtClean="0"/>
              <a:pPr/>
              <a:t>35</a:t>
            </a:fld>
            <a:endParaRPr lang="zh-TW" altLang="en-US"/>
          </a:p>
        </p:txBody>
      </p:sp>
    </p:spTree>
    <p:extLst>
      <p:ext uri="{BB962C8B-B14F-4D97-AF65-F5344CB8AC3E}">
        <p14:creationId xmlns:p14="http://schemas.microsoft.com/office/powerpoint/2010/main" val="20814536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2EF382-94E5-4172-8ACD-912DFC53CC88}" type="slidenum">
              <a:rPr lang="zh-TW" altLang="en-US" smtClean="0"/>
              <a:pPr/>
              <a:t>37</a:t>
            </a:fld>
            <a:endParaRPr lang="zh-TW" altLang="en-US"/>
          </a:p>
        </p:txBody>
      </p:sp>
    </p:spTree>
    <p:extLst>
      <p:ext uri="{BB962C8B-B14F-4D97-AF65-F5344CB8AC3E}">
        <p14:creationId xmlns:p14="http://schemas.microsoft.com/office/powerpoint/2010/main" val="42225038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2EF382-94E5-4172-8ACD-912DFC53CC88}" type="slidenum">
              <a:rPr lang="zh-TW" altLang="en-US" smtClean="0"/>
              <a:pPr/>
              <a:t>38</a:t>
            </a:fld>
            <a:endParaRPr lang="zh-TW" altLang="en-US"/>
          </a:p>
        </p:txBody>
      </p:sp>
    </p:spTree>
    <p:extLst>
      <p:ext uri="{BB962C8B-B14F-4D97-AF65-F5344CB8AC3E}">
        <p14:creationId xmlns:p14="http://schemas.microsoft.com/office/powerpoint/2010/main" val="81007703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pic>
        <p:nvPicPr>
          <p:cNvPr id="10" name="圖片 9" descr="2012-1125-PPT-3b.jpg"/>
          <p:cNvPicPr>
            <a:picLocks noChangeAspect="1"/>
          </p:cNvPicPr>
          <p:nvPr userDrawn="1"/>
        </p:nvPicPr>
        <p:blipFill>
          <a:blip r:embed="rId2" cstate="print"/>
          <a:stretch>
            <a:fillRect/>
          </a:stretch>
        </p:blipFill>
        <p:spPr>
          <a:xfrm>
            <a:off x="0" y="1"/>
            <a:ext cx="9144000" cy="6851950"/>
          </a:xfrm>
          <a:prstGeom prst="rect">
            <a:avLst/>
          </a:prstGeom>
        </p:spPr>
      </p:pic>
      <p:sp>
        <p:nvSpPr>
          <p:cNvPr id="2" name="標題 1"/>
          <p:cNvSpPr>
            <a:spLocks noGrp="1"/>
          </p:cNvSpPr>
          <p:nvPr>
            <p:ph type="ctrTitle"/>
          </p:nvPr>
        </p:nvSpPr>
        <p:spPr>
          <a:xfrm>
            <a:off x="3439235" y="1064526"/>
            <a:ext cx="5190349" cy="4749421"/>
          </a:xfrm>
        </p:spPr>
        <p:txBody>
          <a:bodyPr anchor="ctr"/>
          <a:lstStyle>
            <a:lvl1pPr algn="l">
              <a:lnSpc>
                <a:spcPct val="150000"/>
              </a:lnSpc>
              <a:defRPr sz="3200">
                <a:latin typeface="Arial" panose="020B0604020202020204" pitchFamily="34" charset="0"/>
                <a:cs typeface="Arial" panose="020B0604020202020204" pitchFamily="34" charset="0"/>
              </a:defRPr>
            </a:lvl1pPr>
          </a:lstStyle>
          <a:p>
            <a:r>
              <a:rPr lang="zh-TW" altLang="en-US" dirty="0"/>
              <a:t>按一下以編輯母片標題樣式</a:t>
            </a:r>
          </a:p>
        </p:txBody>
      </p:sp>
      <p:sp>
        <p:nvSpPr>
          <p:cNvPr id="3" name="副標題 2"/>
          <p:cNvSpPr>
            <a:spLocks noGrp="1"/>
          </p:cNvSpPr>
          <p:nvPr>
            <p:ph type="subTitle" idx="1"/>
          </p:nvPr>
        </p:nvSpPr>
        <p:spPr>
          <a:xfrm>
            <a:off x="251959" y="3411942"/>
            <a:ext cx="2469194" cy="2756847"/>
          </a:xfrm>
        </p:spPr>
        <p:txBody>
          <a:bodyPr anchor="ctr"/>
          <a:lstStyle>
            <a:lvl1pPr marL="0" indent="0" algn="r">
              <a:spcBef>
                <a:spcPts val="0"/>
              </a:spcBef>
              <a:spcAft>
                <a:spcPts val="1200"/>
              </a:spcAft>
              <a:buNone/>
              <a:defRPr b="1">
                <a:solidFill>
                  <a:schemeClr val="bg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TW" altLang="en-US" dirty="0"/>
              <a:t>按一下以編輯母片副標題樣式</a:t>
            </a:r>
          </a:p>
        </p:txBody>
      </p:sp>
      <p:sp>
        <p:nvSpPr>
          <p:cNvPr id="6" name="投影片編號版面配置區 5"/>
          <p:cNvSpPr>
            <a:spLocks noGrp="1"/>
          </p:cNvSpPr>
          <p:nvPr>
            <p:ph type="sldNum" sz="quarter" idx="12"/>
          </p:nvPr>
        </p:nvSpPr>
        <p:spPr/>
        <p:txBody>
          <a:bodyPr/>
          <a:lstStyle>
            <a:lvl1pPr>
              <a:defRPr>
                <a:latin typeface="Arial" panose="020B0604020202020204" pitchFamily="34" charset="0"/>
                <a:cs typeface="Arial" panose="020B0604020202020204" pitchFamily="34" charset="0"/>
              </a:defRPr>
            </a:lvl1pPr>
          </a:lstStyle>
          <a:p>
            <a:fld id="{E1EB6482-E8AD-494A-B82D-562298BE05A7}" type="slidenum">
              <a:rPr lang="zh-TW" altLang="en-US" smtClean="0"/>
              <a:pPr/>
              <a:t>‹#›</a:t>
            </a:fld>
            <a:endParaRPr lang="zh-TW"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直排文字版面配置區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a:xfrm>
            <a:off x="6756168" y="6400800"/>
            <a:ext cx="1079748" cy="320676"/>
          </a:xfrm>
          <a:prstGeom prst="rect">
            <a:avLst/>
          </a:prstGeom>
        </p:spPr>
        <p:txBody>
          <a:bodyPr/>
          <a:lstStyle/>
          <a:p>
            <a:endParaRPr lang="zh-TW" altLang="en-US"/>
          </a:p>
        </p:txBody>
      </p:sp>
      <p:sp>
        <p:nvSpPr>
          <p:cNvPr id="5" name="頁尾版面配置區 4"/>
          <p:cNvSpPr>
            <a:spLocks noGrp="1"/>
          </p:cNvSpPr>
          <p:nvPr>
            <p:ph type="ftr" sz="quarter" idx="11"/>
          </p:nvPr>
        </p:nvSpPr>
        <p:spPr>
          <a:xfrm>
            <a:off x="428330" y="6400800"/>
            <a:ext cx="4585648" cy="320676"/>
          </a:xfrm>
          <a:prstGeom prst="rect">
            <a:avLst/>
          </a:prstGeom>
        </p:spPr>
        <p:txBody>
          <a:bodyPr/>
          <a:lstStyle/>
          <a:p>
            <a:endParaRPr lang="zh-TW" altLang="en-US"/>
          </a:p>
        </p:txBody>
      </p:sp>
      <p:sp>
        <p:nvSpPr>
          <p:cNvPr id="6" name="投影片編號版面配置區 5"/>
          <p:cNvSpPr>
            <a:spLocks noGrp="1"/>
          </p:cNvSpPr>
          <p:nvPr>
            <p:ph type="sldNum" sz="quarter" idx="12"/>
          </p:nvPr>
        </p:nvSpPr>
        <p:spPr/>
        <p:txBody>
          <a:bodyPr/>
          <a:lstStyle/>
          <a:p>
            <a:fld id="{E1EB6482-E8AD-494A-B82D-562298BE05A7}" type="slidenum">
              <a:rPr lang="zh-TW" altLang="en-US" smtClean="0"/>
              <a:pPr/>
              <a:t>‹#›</a:t>
            </a:fld>
            <a:endParaRPr lang="zh-TW"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7181850" y="274640"/>
            <a:ext cx="2228850" cy="5851525"/>
          </a:xfrm>
        </p:spPr>
        <p:txBody>
          <a:bodyPr vert="eaVert"/>
          <a:lstStyle/>
          <a:p>
            <a:r>
              <a:rPr lang="zh-TW" altLang="en-US"/>
              <a:t>按一下以編輯母片標題樣式</a:t>
            </a:r>
          </a:p>
        </p:txBody>
      </p:sp>
      <p:sp>
        <p:nvSpPr>
          <p:cNvPr id="3" name="直排文字版面配置區 2"/>
          <p:cNvSpPr>
            <a:spLocks noGrp="1"/>
          </p:cNvSpPr>
          <p:nvPr>
            <p:ph type="body" orient="vert" idx="1"/>
          </p:nvPr>
        </p:nvSpPr>
        <p:spPr>
          <a:xfrm>
            <a:off x="495301" y="274640"/>
            <a:ext cx="6534150" cy="5851525"/>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a:xfrm>
            <a:off x="6756168" y="6400800"/>
            <a:ext cx="1079748" cy="320676"/>
          </a:xfrm>
          <a:prstGeom prst="rect">
            <a:avLst/>
          </a:prstGeom>
        </p:spPr>
        <p:txBody>
          <a:bodyPr/>
          <a:lstStyle/>
          <a:p>
            <a:endParaRPr lang="zh-TW" altLang="en-US"/>
          </a:p>
        </p:txBody>
      </p:sp>
      <p:sp>
        <p:nvSpPr>
          <p:cNvPr id="5" name="頁尾版面配置區 4"/>
          <p:cNvSpPr>
            <a:spLocks noGrp="1"/>
          </p:cNvSpPr>
          <p:nvPr>
            <p:ph type="ftr" sz="quarter" idx="11"/>
          </p:nvPr>
        </p:nvSpPr>
        <p:spPr>
          <a:xfrm>
            <a:off x="428330" y="6400800"/>
            <a:ext cx="4585648" cy="320676"/>
          </a:xfrm>
          <a:prstGeom prst="rect">
            <a:avLst/>
          </a:prstGeom>
        </p:spPr>
        <p:txBody>
          <a:bodyPr/>
          <a:lstStyle/>
          <a:p>
            <a:endParaRPr lang="zh-TW" altLang="en-US"/>
          </a:p>
        </p:txBody>
      </p:sp>
      <p:sp>
        <p:nvSpPr>
          <p:cNvPr id="6" name="投影片編號版面配置區 5"/>
          <p:cNvSpPr>
            <a:spLocks noGrp="1"/>
          </p:cNvSpPr>
          <p:nvPr>
            <p:ph type="sldNum" sz="quarter" idx="12"/>
          </p:nvPr>
        </p:nvSpPr>
        <p:spPr/>
        <p:txBody>
          <a:bodyPr/>
          <a:lstStyle/>
          <a:p>
            <a:fld id="{E1EB6482-E8AD-494A-B82D-562298BE05A7}" type="slidenum">
              <a:rPr lang="zh-TW" altLang="en-US" smtClean="0"/>
              <a:pPr/>
              <a:t>‹#›</a:t>
            </a:fld>
            <a:endParaRPr lang="zh-TW"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a:xfrm>
            <a:off x="3140016" y="0"/>
            <a:ext cx="5546784" cy="651600"/>
          </a:xfrm>
        </p:spPr>
        <p:txBody>
          <a:bodyPr/>
          <a:lstStyle>
            <a:lvl1pPr>
              <a:lnSpc>
                <a:spcPts val="4000"/>
              </a:lnSpc>
              <a:spcAft>
                <a:spcPts val="0"/>
              </a:spcAft>
              <a:defRPr>
                <a:latin typeface="Arial" panose="020B0604020202020204" pitchFamily="34" charset="0"/>
                <a:cs typeface="Arial" panose="020B0604020202020204" pitchFamily="34" charset="0"/>
              </a:defRPr>
            </a:lvl1pPr>
          </a:lstStyle>
          <a:p>
            <a:r>
              <a:rPr lang="zh-TW" altLang="en-US" dirty="0"/>
              <a:t>按一下以編輯母片標題樣式</a:t>
            </a:r>
          </a:p>
        </p:txBody>
      </p:sp>
      <p:sp>
        <p:nvSpPr>
          <p:cNvPr id="3" name="內容版面配置區 2"/>
          <p:cNvSpPr>
            <a:spLocks noGrp="1"/>
          </p:cNvSpPr>
          <p:nvPr>
            <p:ph idx="1"/>
          </p:nvPr>
        </p:nvSpPr>
        <p:spPr>
          <a:xfrm>
            <a:off x="457200" y="879893"/>
            <a:ext cx="8229600" cy="5408763"/>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6" name="投影片編號版面配置區 5"/>
          <p:cNvSpPr>
            <a:spLocks noGrp="1"/>
          </p:cNvSpPr>
          <p:nvPr>
            <p:ph type="sldNum" sz="quarter" idx="12"/>
          </p:nvPr>
        </p:nvSpPr>
        <p:spPr/>
        <p:txBody>
          <a:bodyPr/>
          <a:lstStyle>
            <a:lvl1pPr>
              <a:defRPr>
                <a:latin typeface="Arial" panose="020B0604020202020204" pitchFamily="34" charset="0"/>
                <a:cs typeface="Arial" panose="020B0604020202020204" pitchFamily="34" charset="0"/>
              </a:defRPr>
            </a:lvl1pPr>
          </a:lstStyle>
          <a:p>
            <a:fld id="{E1EB6482-E8AD-494A-B82D-562298BE05A7}" type="slidenum">
              <a:rPr lang="zh-TW" altLang="en-US" smtClean="0"/>
              <a:pPr/>
              <a:t>‹#›</a:t>
            </a:fld>
            <a:endParaRPr lang="zh-TW"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pic>
        <p:nvPicPr>
          <p:cNvPr id="9" name="圖片 8" descr="2012-1125-PPT-3b.jpg"/>
          <p:cNvPicPr>
            <a:picLocks noChangeAspect="1"/>
          </p:cNvPicPr>
          <p:nvPr userDrawn="1"/>
        </p:nvPicPr>
        <p:blipFill>
          <a:blip r:embed="rId2" cstate="print"/>
          <a:stretch>
            <a:fillRect/>
          </a:stretch>
        </p:blipFill>
        <p:spPr>
          <a:xfrm>
            <a:off x="0" y="1"/>
            <a:ext cx="9144000" cy="6851950"/>
          </a:xfrm>
          <a:prstGeom prst="rect">
            <a:avLst/>
          </a:prstGeom>
        </p:spPr>
      </p:pic>
      <p:sp>
        <p:nvSpPr>
          <p:cNvPr id="2" name="標題 1"/>
          <p:cNvSpPr>
            <a:spLocks noGrp="1"/>
          </p:cNvSpPr>
          <p:nvPr>
            <p:ph type="title"/>
          </p:nvPr>
        </p:nvSpPr>
        <p:spPr>
          <a:xfrm>
            <a:off x="3199875" y="1856093"/>
            <a:ext cx="5278534" cy="2804616"/>
          </a:xfrm>
        </p:spPr>
        <p:txBody>
          <a:bodyPr anchor="ctr"/>
          <a:lstStyle>
            <a:lvl1pPr algn="l">
              <a:defRPr sz="3200" b="1" cap="all">
                <a:solidFill>
                  <a:schemeClr val="tx1"/>
                </a:solidFill>
              </a:defRPr>
            </a:lvl1pPr>
          </a:lstStyle>
          <a:p>
            <a:r>
              <a:rPr lang="zh-TW" altLang="en-US" dirty="0"/>
              <a:t>按一下以編輯母片標題樣式</a:t>
            </a:r>
          </a:p>
        </p:txBody>
      </p:sp>
      <p:sp>
        <p:nvSpPr>
          <p:cNvPr id="3" name="文字版面配置區 2"/>
          <p:cNvSpPr>
            <a:spLocks noGrp="1"/>
          </p:cNvSpPr>
          <p:nvPr>
            <p:ph type="body" idx="1"/>
          </p:nvPr>
        </p:nvSpPr>
        <p:spPr>
          <a:xfrm>
            <a:off x="264561" y="1856093"/>
            <a:ext cx="2355810" cy="2804616"/>
          </a:xfrm>
        </p:spPr>
        <p:txBody>
          <a:bodyPr anchor="ctr">
            <a:normAutofit/>
          </a:bodyPr>
          <a:lstStyle>
            <a:lvl1pPr marL="0" indent="0" algn="ctr">
              <a:buNone/>
              <a:defRPr sz="1800" b="1">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dirty="0"/>
              <a:t>按一下以編輯母片文字樣式</a:t>
            </a:r>
          </a:p>
        </p:txBody>
      </p:sp>
      <p:sp>
        <p:nvSpPr>
          <p:cNvPr id="5" name="頁尾版面配置區 4"/>
          <p:cNvSpPr>
            <a:spLocks noGrp="1"/>
          </p:cNvSpPr>
          <p:nvPr>
            <p:ph type="ftr" sz="quarter" idx="11"/>
          </p:nvPr>
        </p:nvSpPr>
        <p:spPr>
          <a:xfrm>
            <a:off x="239359" y="6373504"/>
            <a:ext cx="2721153" cy="347972"/>
          </a:xfrm>
          <a:prstGeom prst="rect">
            <a:avLst/>
          </a:prstGeom>
        </p:spPr>
        <p:txBody>
          <a:bodyPr/>
          <a:lstStyle/>
          <a:p>
            <a:endParaRPr lang="zh-TW" altLang="en-US" dirty="0"/>
          </a:p>
        </p:txBody>
      </p:sp>
      <p:sp>
        <p:nvSpPr>
          <p:cNvPr id="6" name="投影片編號版面配置區 5"/>
          <p:cNvSpPr>
            <a:spLocks noGrp="1"/>
          </p:cNvSpPr>
          <p:nvPr>
            <p:ph type="sldNum" sz="quarter" idx="12"/>
          </p:nvPr>
        </p:nvSpPr>
        <p:spPr>
          <a:xfrm>
            <a:off x="7974492" y="6373504"/>
            <a:ext cx="712308" cy="347972"/>
          </a:xfrm>
        </p:spPr>
        <p:txBody>
          <a:bodyPr/>
          <a:lstStyle/>
          <a:p>
            <a:fld id="{E1EB6482-E8AD-494A-B82D-562298BE05A7}" type="slidenum">
              <a:rPr lang="zh-TW" altLang="en-US" smtClean="0"/>
              <a:pPr/>
              <a:t>‹#›</a:t>
            </a:fld>
            <a:endParaRPr lang="zh-TW"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sz="half" idx="1"/>
          </p:nvPr>
        </p:nvSpPr>
        <p:spPr>
          <a:xfrm>
            <a:off x="495300" y="1600202"/>
            <a:ext cx="43815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5029200" y="1600202"/>
            <a:ext cx="43815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投影片編號版面配置區 6"/>
          <p:cNvSpPr>
            <a:spLocks noGrp="1"/>
          </p:cNvSpPr>
          <p:nvPr>
            <p:ph type="sldNum" sz="quarter" idx="12"/>
          </p:nvPr>
        </p:nvSpPr>
        <p:spPr/>
        <p:txBody>
          <a:bodyPr/>
          <a:lstStyle/>
          <a:p>
            <a:fld id="{E1EB6482-E8AD-494A-B82D-562298BE05A7}" type="slidenum">
              <a:rPr lang="zh-TW" altLang="en-US" smtClean="0"/>
              <a:pPr/>
              <a:t>‹#›</a:t>
            </a:fld>
            <a:endParaRPr lang="zh-TW"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1143000"/>
          </a:xfrm>
        </p:spPr>
        <p:txBody>
          <a:bodyPr/>
          <a:lstStyle>
            <a:lvl1pPr>
              <a:defRPr/>
            </a:lvl1pPr>
          </a:lstStyle>
          <a:p>
            <a:r>
              <a:rPr lang="zh-TW" altLang="en-US"/>
              <a:t>按一下以編輯母片標題樣式</a:t>
            </a:r>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p:cNvSpPr>
            <a:spLocks noGrp="1"/>
          </p:cNvSpPr>
          <p:nvPr>
            <p:ph type="body" sz="quarter" idx="3"/>
          </p:nvPr>
        </p:nvSpPr>
        <p:spPr>
          <a:xfrm>
            <a:off x="4645026"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p:cNvSpPr>
            <a:spLocks noGrp="1"/>
          </p:cNvSpPr>
          <p:nvPr>
            <p:ph type="dt" sz="half" idx="10"/>
          </p:nvPr>
        </p:nvSpPr>
        <p:spPr>
          <a:xfrm>
            <a:off x="6756168" y="6400800"/>
            <a:ext cx="1079748" cy="320676"/>
          </a:xfrm>
          <a:prstGeom prst="rect">
            <a:avLst/>
          </a:prstGeom>
        </p:spPr>
        <p:txBody>
          <a:bodyPr/>
          <a:lstStyle/>
          <a:p>
            <a:endParaRPr lang="zh-TW" altLang="en-US"/>
          </a:p>
        </p:txBody>
      </p:sp>
      <p:sp>
        <p:nvSpPr>
          <p:cNvPr id="9" name="投影片編號版面配置區 8"/>
          <p:cNvSpPr>
            <a:spLocks noGrp="1"/>
          </p:cNvSpPr>
          <p:nvPr>
            <p:ph type="sldNum" sz="quarter" idx="12"/>
          </p:nvPr>
        </p:nvSpPr>
        <p:spPr/>
        <p:txBody>
          <a:bodyPr/>
          <a:lstStyle/>
          <a:p>
            <a:fld id="{E1EB6482-E8AD-494A-B82D-562298BE05A7}" type="slidenum">
              <a:rPr lang="zh-TW" altLang="en-US" smtClean="0"/>
              <a:pPr/>
              <a:t>‹#›</a:t>
            </a:fld>
            <a:endParaRPr lang="zh-TW"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日期版面配置區 2"/>
          <p:cNvSpPr>
            <a:spLocks noGrp="1"/>
          </p:cNvSpPr>
          <p:nvPr>
            <p:ph type="dt" sz="half" idx="10"/>
          </p:nvPr>
        </p:nvSpPr>
        <p:spPr>
          <a:xfrm>
            <a:off x="6756168" y="6400800"/>
            <a:ext cx="1079748" cy="320676"/>
          </a:xfrm>
          <a:prstGeom prst="rect">
            <a:avLst/>
          </a:prstGeom>
        </p:spPr>
        <p:txBody>
          <a:bodyPr/>
          <a:lstStyle/>
          <a:p>
            <a:endParaRPr lang="zh-TW" altLang="en-US"/>
          </a:p>
        </p:txBody>
      </p:sp>
      <p:sp>
        <p:nvSpPr>
          <p:cNvPr id="5" name="投影片編號版面配置區 4"/>
          <p:cNvSpPr>
            <a:spLocks noGrp="1"/>
          </p:cNvSpPr>
          <p:nvPr>
            <p:ph type="sldNum" sz="quarter" idx="12"/>
          </p:nvPr>
        </p:nvSpPr>
        <p:spPr/>
        <p:txBody>
          <a:bodyPr/>
          <a:lstStyle/>
          <a:p>
            <a:fld id="{E1EB6482-E8AD-494A-B82D-562298BE05A7}" type="slidenum">
              <a:rPr lang="zh-TW" altLang="en-US" smtClean="0"/>
              <a:pPr/>
              <a:t>‹#›</a:t>
            </a:fld>
            <a:endParaRPr lang="zh-TW"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p:cNvSpPr>
            <a:spLocks noGrp="1"/>
          </p:cNvSpPr>
          <p:nvPr>
            <p:ph type="dt" sz="half" idx="10"/>
          </p:nvPr>
        </p:nvSpPr>
        <p:spPr>
          <a:xfrm>
            <a:off x="6756168" y="6400800"/>
            <a:ext cx="1079748" cy="320676"/>
          </a:xfrm>
          <a:prstGeom prst="rect">
            <a:avLst/>
          </a:prstGeom>
        </p:spPr>
        <p:txBody>
          <a:bodyPr/>
          <a:lstStyle/>
          <a:p>
            <a:endParaRPr lang="zh-TW" altLang="en-US"/>
          </a:p>
        </p:txBody>
      </p:sp>
      <p:sp>
        <p:nvSpPr>
          <p:cNvPr id="3" name="頁尾版面配置區 2"/>
          <p:cNvSpPr>
            <a:spLocks noGrp="1"/>
          </p:cNvSpPr>
          <p:nvPr>
            <p:ph type="ftr" sz="quarter" idx="11"/>
          </p:nvPr>
        </p:nvSpPr>
        <p:spPr>
          <a:xfrm>
            <a:off x="428330" y="6400800"/>
            <a:ext cx="4585648" cy="320676"/>
          </a:xfrm>
          <a:prstGeom prst="rect">
            <a:avLst/>
          </a:prstGeom>
        </p:spPr>
        <p:txBody>
          <a:bodyPr/>
          <a:lstStyle/>
          <a:p>
            <a:endParaRPr lang="zh-TW" altLang="en-US"/>
          </a:p>
        </p:txBody>
      </p:sp>
      <p:sp>
        <p:nvSpPr>
          <p:cNvPr id="4" name="投影片編號版面配置區 3"/>
          <p:cNvSpPr>
            <a:spLocks noGrp="1"/>
          </p:cNvSpPr>
          <p:nvPr>
            <p:ph type="sldNum" sz="quarter" idx="12"/>
          </p:nvPr>
        </p:nvSpPr>
        <p:spPr/>
        <p:txBody>
          <a:bodyPr/>
          <a:lstStyle/>
          <a:p>
            <a:fld id="{E1EB6482-E8AD-494A-B82D-562298BE05A7}" type="slidenum">
              <a:rPr lang="zh-TW" altLang="en-US" smtClean="0"/>
              <a:pPr/>
              <a:t>‹#›</a:t>
            </a:fld>
            <a:endParaRPr lang="zh-TW"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0" y="273050"/>
            <a:ext cx="3008313" cy="1162050"/>
          </a:xfrm>
        </p:spPr>
        <p:txBody>
          <a:bodyPr anchor="b"/>
          <a:lstStyle>
            <a:lvl1pPr algn="l">
              <a:defRPr sz="2000" b="1"/>
            </a:lvl1pPr>
          </a:lstStyle>
          <a:p>
            <a:r>
              <a:rPr lang="zh-TW" altLang="en-US"/>
              <a:t>按一下以編輯母片標題樣式</a:t>
            </a:r>
          </a:p>
        </p:txBody>
      </p:sp>
      <p:sp>
        <p:nvSpPr>
          <p:cNvPr id="3" name="內容版面配置區 2"/>
          <p:cNvSpPr>
            <a:spLocks noGrp="1"/>
          </p:cNvSpPr>
          <p:nvPr>
            <p:ph idx="1"/>
          </p:nvPr>
        </p:nvSpPr>
        <p:spPr>
          <a:xfrm>
            <a:off x="3575051" y="273052"/>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p:cNvSpPr>
            <a:spLocks noGrp="1"/>
          </p:cNvSpPr>
          <p:nvPr>
            <p:ph type="body" sz="half" idx="2"/>
          </p:nvPr>
        </p:nvSpPr>
        <p:spPr>
          <a:xfrm>
            <a:off x="457200" y="1435102"/>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日期版面配置區 4"/>
          <p:cNvSpPr>
            <a:spLocks noGrp="1"/>
          </p:cNvSpPr>
          <p:nvPr>
            <p:ph type="dt" sz="half" idx="10"/>
          </p:nvPr>
        </p:nvSpPr>
        <p:spPr>
          <a:xfrm>
            <a:off x="6756168" y="6400800"/>
            <a:ext cx="1079748" cy="320676"/>
          </a:xfrm>
          <a:prstGeom prst="rect">
            <a:avLst/>
          </a:prstGeom>
        </p:spPr>
        <p:txBody>
          <a:bodyPr/>
          <a:lstStyle/>
          <a:p>
            <a:endParaRPr lang="zh-TW" altLang="en-US"/>
          </a:p>
        </p:txBody>
      </p:sp>
      <p:sp>
        <p:nvSpPr>
          <p:cNvPr id="6" name="頁尾版面配置區 5"/>
          <p:cNvSpPr>
            <a:spLocks noGrp="1"/>
          </p:cNvSpPr>
          <p:nvPr>
            <p:ph type="ftr" sz="quarter" idx="11"/>
          </p:nvPr>
        </p:nvSpPr>
        <p:spPr>
          <a:xfrm>
            <a:off x="428330" y="6400800"/>
            <a:ext cx="4585648" cy="320676"/>
          </a:xfrm>
          <a:prstGeom prst="rect">
            <a:avLst/>
          </a:prstGeom>
        </p:spPr>
        <p:txBody>
          <a:bodyPr/>
          <a:lstStyle/>
          <a:p>
            <a:endParaRPr lang="zh-TW" altLang="en-US"/>
          </a:p>
        </p:txBody>
      </p:sp>
      <p:sp>
        <p:nvSpPr>
          <p:cNvPr id="7" name="投影片編號版面配置區 6"/>
          <p:cNvSpPr>
            <a:spLocks noGrp="1"/>
          </p:cNvSpPr>
          <p:nvPr>
            <p:ph type="sldNum" sz="quarter" idx="12"/>
          </p:nvPr>
        </p:nvSpPr>
        <p:spPr/>
        <p:txBody>
          <a:bodyPr/>
          <a:lstStyle/>
          <a:p>
            <a:fld id="{E1EB6482-E8AD-494A-B82D-562298BE05A7}" type="slidenum">
              <a:rPr lang="zh-TW" altLang="en-US" smtClean="0"/>
              <a:pPr/>
              <a:t>‹#›</a:t>
            </a:fld>
            <a:endParaRPr lang="zh-TW"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8"/>
          </a:xfrm>
        </p:spPr>
        <p:txBody>
          <a:bodyPr anchor="b"/>
          <a:lstStyle>
            <a:lvl1pPr algn="l">
              <a:defRPr sz="2000" b="1"/>
            </a:lvl1pPr>
          </a:lstStyle>
          <a:p>
            <a:r>
              <a:rPr lang="zh-TW" altLang="en-US"/>
              <a:t>按一下以編輯母片標題樣式</a:t>
            </a:r>
          </a:p>
        </p:txBody>
      </p:sp>
      <p:sp>
        <p:nvSpPr>
          <p:cNvPr id="3" name="圖片版面配置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日期版面配置區 4"/>
          <p:cNvSpPr>
            <a:spLocks noGrp="1"/>
          </p:cNvSpPr>
          <p:nvPr>
            <p:ph type="dt" sz="half" idx="10"/>
          </p:nvPr>
        </p:nvSpPr>
        <p:spPr>
          <a:xfrm>
            <a:off x="6756168" y="6400800"/>
            <a:ext cx="1079748" cy="320676"/>
          </a:xfrm>
          <a:prstGeom prst="rect">
            <a:avLst/>
          </a:prstGeom>
        </p:spPr>
        <p:txBody>
          <a:bodyPr/>
          <a:lstStyle/>
          <a:p>
            <a:endParaRPr lang="zh-TW" altLang="en-US"/>
          </a:p>
        </p:txBody>
      </p:sp>
      <p:sp>
        <p:nvSpPr>
          <p:cNvPr id="6" name="頁尾版面配置區 5"/>
          <p:cNvSpPr>
            <a:spLocks noGrp="1"/>
          </p:cNvSpPr>
          <p:nvPr>
            <p:ph type="ftr" sz="quarter" idx="11"/>
          </p:nvPr>
        </p:nvSpPr>
        <p:spPr>
          <a:xfrm>
            <a:off x="428330" y="6400800"/>
            <a:ext cx="4585648" cy="320676"/>
          </a:xfrm>
          <a:prstGeom prst="rect">
            <a:avLst/>
          </a:prstGeom>
        </p:spPr>
        <p:txBody>
          <a:bodyPr/>
          <a:lstStyle/>
          <a:p>
            <a:endParaRPr lang="zh-TW" altLang="en-US"/>
          </a:p>
        </p:txBody>
      </p:sp>
      <p:sp>
        <p:nvSpPr>
          <p:cNvPr id="7" name="投影片編號版面配置區 6"/>
          <p:cNvSpPr>
            <a:spLocks noGrp="1"/>
          </p:cNvSpPr>
          <p:nvPr>
            <p:ph type="sldNum" sz="quarter" idx="12"/>
          </p:nvPr>
        </p:nvSpPr>
        <p:spPr/>
        <p:txBody>
          <a:bodyPr/>
          <a:lstStyle/>
          <a:p>
            <a:fld id="{E1EB6482-E8AD-494A-B82D-562298BE05A7}" type="slidenum">
              <a:rPr lang="zh-TW" altLang="en-US" smtClean="0"/>
              <a:pPr/>
              <a:t>‹#›</a:t>
            </a:fld>
            <a:endParaRPr lang="zh-TW"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p:cNvSpPr>
            <a:spLocks noGrp="1"/>
          </p:cNvSpPr>
          <p:nvPr>
            <p:ph type="title"/>
          </p:nvPr>
        </p:nvSpPr>
        <p:spPr>
          <a:xfrm>
            <a:off x="3338452" y="233694"/>
            <a:ext cx="5348347" cy="1143000"/>
          </a:xfrm>
          <a:prstGeom prst="rect">
            <a:avLst/>
          </a:prstGeom>
        </p:spPr>
        <p:txBody>
          <a:bodyPr vert="horz" lIns="91440" tIns="45720" rIns="91440" bIns="45720" rtlCol="0" anchor="ctr">
            <a:noAutofit/>
          </a:bodyPr>
          <a:lstStyle/>
          <a:p>
            <a:r>
              <a:rPr lang="zh-TW" altLang="en-US" dirty="0"/>
              <a:t>按一下以編輯母片標題樣式</a:t>
            </a:r>
          </a:p>
        </p:txBody>
      </p:sp>
      <p:sp>
        <p:nvSpPr>
          <p:cNvPr id="3" name="文字版面配置區 2"/>
          <p:cNvSpPr>
            <a:spLocks noGrp="1"/>
          </p:cNvSpPr>
          <p:nvPr>
            <p:ph type="body" idx="1"/>
          </p:nvPr>
        </p:nvSpPr>
        <p:spPr>
          <a:xfrm>
            <a:off x="457200" y="1801504"/>
            <a:ext cx="8229600" cy="4324660"/>
          </a:xfrm>
          <a:prstGeom prst="rect">
            <a:avLst/>
          </a:prstGeom>
        </p:spPr>
        <p:txBody>
          <a:bodyPr vert="horz" lIns="91440" tIns="45720" rIns="91440" bIns="45720" rtlCol="0">
            <a:normAutofit/>
          </a:body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6" name="投影片編號版面配置區 5"/>
          <p:cNvSpPr>
            <a:spLocks noGrp="1"/>
          </p:cNvSpPr>
          <p:nvPr>
            <p:ph type="sldNum" sz="quarter" idx="4"/>
          </p:nvPr>
        </p:nvSpPr>
        <p:spPr>
          <a:xfrm>
            <a:off x="7974492" y="6400800"/>
            <a:ext cx="712308" cy="320676"/>
          </a:xfrm>
          <a:prstGeom prst="rect">
            <a:avLst/>
          </a:prstGeom>
        </p:spPr>
        <p:txBody>
          <a:bodyPr vert="horz" lIns="91440" tIns="45720" rIns="91440" bIns="45720" rtlCol="0" anchor="ctr"/>
          <a:lstStyle>
            <a:lvl1pPr algn="r">
              <a:defRPr sz="1200">
                <a:solidFill>
                  <a:schemeClr val="tx1">
                    <a:lumMod val="50000"/>
                    <a:lumOff val="50000"/>
                  </a:schemeClr>
                </a:solidFill>
                <a:latin typeface="Arial" pitchFamily="34" charset="0"/>
                <a:ea typeface="微軟正黑體" pitchFamily="34" charset="-120"/>
                <a:cs typeface="Arial" pitchFamily="34" charset="0"/>
              </a:defRPr>
            </a:lvl1pPr>
          </a:lstStyle>
          <a:p>
            <a:fld id="{E1EB6482-E8AD-494A-B82D-562298BE05A7}" type="slidenum">
              <a:rPr lang="zh-TW" altLang="en-US" smtClean="0"/>
              <a:pPr/>
              <a:t>‹#›</a:t>
            </a:fld>
            <a:endParaRPr lang="zh-TW" altLang="en-US"/>
          </a:p>
        </p:txBody>
      </p:sp>
      <p:pic>
        <p:nvPicPr>
          <p:cNvPr id="7" name="圖片 6" descr="2012-1125-PPT-4b.jpg">
            <a:extLst>
              <a:ext uri="{FF2B5EF4-FFF2-40B4-BE49-F238E27FC236}">
                <a16:creationId xmlns:a16="http://schemas.microsoft.com/office/drawing/2014/main" id="{5874880A-6654-4C88-A4FF-3C13C34A6D04}"/>
              </a:ext>
            </a:extLst>
          </p:cNvPr>
          <p:cNvPicPr>
            <a:picLocks noChangeAspect="1"/>
          </p:cNvPicPr>
          <p:nvPr userDrawn="1"/>
        </p:nvPicPr>
        <p:blipFill rotWithShape="1">
          <a:blip r:embed="rId13" cstate="print"/>
          <a:srcRect l="1902" t="6173" r="69060" b="84332"/>
          <a:stretch/>
        </p:blipFill>
        <p:spPr>
          <a:xfrm>
            <a:off x="0" y="0"/>
            <a:ext cx="2655277" cy="650631"/>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spcBef>
          <a:spcPct val="0"/>
        </a:spcBef>
        <a:spcAft>
          <a:spcPts val="1200"/>
        </a:spcAft>
        <a:buNone/>
        <a:defRPr sz="3200" b="1" kern="1200">
          <a:solidFill>
            <a:schemeClr val="tx1"/>
          </a:solidFill>
          <a:latin typeface="Arial" pitchFamily="34" charset="0"/>
          <a:ea typeface="微軟正黑體" pitchFamily="34" charset="-120"/>
          <a:cs typeface="Arial" pitchFamily="34" charset="0"/>
        </a:defRPr>
      </a:lvl1pPr>
    </p:titleStyle>
    <p:bodyStyle>
      <a:lvl1pPr marL="342900" indent="-342900" algn="just" defTabSz="914400" rtl="0" eaLnBrk="1" latinLnBrk="0" hangingPunct="1">
        <a:spcBef>
          <a:spcPts val="0"/>
        </a:spcBef>
        <a:spcAft>
          <a:spcPts val="1200"/>
        </a:spcAft>
        <a:buSzPct val="85000"/>
        <a:buFont typeface="Wingdings" pitchFamily="2" charset="2"/>
        <a:buChar char="n"/>
        <a:defRPr sz="2400" kern="1200">
          <a:solidFill>
            <a:schemeClr val="tx1"/>
          </a:solidFill>
          <a:latin typeface="Arial" pitchFamily="34" charset="0"/>
          <a:ea typeface="微軟正黑體" pitchFamily="34" charset="-120"/>
          <a:cs typeface="Arial" pitchFamily="34" charset="0"/>
        </a:defRPr>
      </a:lvl1pPr>
      <a:lvl2pPr marL="742950" indent="-285750" algn="just" defTabSz="914400" rtl="0" eaLnBrk="1" latinLnBrk="0" hangingPunct="1">
        <a:spcBef>
          <a:spcPts val="0"/>
        </a:spcBef>
        <a:spcAft>
          <a:spcPts val="1200"/>
        </a:spcAft>
        <a:buSzPct val="85000"/>
        <a:buFont typeface="Wingdings" pitchFamily="2" charset="2"/>
        <a:buChar char="l"/>
        <a:defRPr sz="2400" kern="1200">
          <a:solidFill>
            <a:schemeClr val="tx1"/>
          </a:solidFill>
          <a:latin typeface="Arial" pitchFamily="34" charset="0"/>
          <a:ea typeface="微軟正黑體" pitchFamily="34" charset="-120"/>
          <a:cs typeface="Arial" pitchFamily="34" charset="0"/>
        </a:defRPr>
      </a:lvl2pPr>
      <a:lvl3pPr marL="1143000" indent="-228600" algn="just" defTabSz="914400" rtl="0" eaLnBrk="1" latinLnBrk="0" hangingPunct="1">
        <a:spcBef>
          <a:spcPts val="0"/>
        </a:spcBef>
        <a:spcAft>
          <a:spcPts val="1200"/>
        </a:spcAft>
        <a:buSzPct val="65000"/>
        <a:buFont typeface="Wingdings" pitchFamily="2" charset="2"/>
        <a:buChar char="u"/>
        <a:defRPr sz="2400" kern="1200">
          <a:solidFill>
            <a:schemeClr val="tx1"/>
          </a:solidFill>
          <a:latin typeface="Arial" pitchFamily="34" charset="0"/>
          <a:ea typeface="微軟正黑體" pitchFamily="34" charset="-120"/>
          <a:cs typeface="Arial" pitchFamily="34" charset="0"/>
        </a:defRPr>
      </a:lvl3pPr>
      <a:lvl4pPr marL="1600200" indent="-228600" algn="just" defTabSz="914400" rtl="0" eaLnBrk="1" latinLnBrk="0" hangingPunct="1">
        <a:spcBef>
          <a:spcPts val="0"/>
        </a:spcBef>
        <a:spcAft>
          <a:spcPts val="1200"/>
        </a:spcAft>
        <a:buFont typeface="Arial" pitchFamily="34" charset="0"/>
        <a:buChar char="–"/>
        <a:defRPr sz="2400" kern="1200">
          <a:solidFill>
            <a:schemeClr val="tx1"/>
          </a:solidFill>
          <a:latin typeface="Arial" pitchFamily="34" charset="0"/>
          <a:ea typeface="微軟正黑體" pitchFamily="34" charset="-120"/>
          <a:cs typeface="Arial" pitchFamily="34" charset="0"/>
        </a:defRPr>
      </a:lvl4pPr>
      <a:lvl5pPr marL="2057400" indent="-228600" algn="just" defTabSz="914400" rtl="0" eaLnBrk="1" latinLnBrk="0" hangingPunct="1">
        <a:spcBef>
          <a:spcPts val="0"/>
        </a:spcBef>
        <a:spcAft>
          <a:spcPts val="1200"/>
        </a:spcAft>
        <a:buFont typeface="Arial" pitchFamily="34" charset="0"/>
        <a:buChar char="»"/>
        <a:defRPr sz="2400" kern="1200">
          <a:solidFill>
            <a:schemeClr val="tx1"/>
          </a:solidFill>
          <a:latin typeface="Arial" pitchFamily="34" charset="0"/>
          <a:ea typeface="微軟正黑體" pitchFamily="34" charset="-120"/>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image" Target="../media/image9.gif"/><Relationship Id="rId1" Type="http://schemas.openxmlformats.org/officeDocument/2006/relationships/slideLayout" Target="../slideLayouts/slideLayout2.xml"/><Relationship Id="rId6" Type="http://schemas.openxmlformats.org/officeDocument/2006/relationships/image" Target="../media/image13.gif"/><Relationship Id="rId5" Type="http://schemas.openxmlformats.org/officeDocument/2006/relationships/image" Target="../media/image12.jpeg"/><Relationship Id="rId4" Type="http://schemas.openxmlformats.org/officeDocument/2006/relationships/image" Target="../media/image11.gif"/></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NULL"/><Relationship Id="rId7" Type="http://schemas.openxmlformats.org/officeDocument/2006/relationships/image" Target="../media/image27.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NUL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31.png"/><Relationship Id="rId7"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2.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media/image32.png"/><Relationship Id="rId9" Type="http://schemas.openxmlformats.org/officeDocument/2006/relationships/image" Target="../media/image34.png"/></Relationships>
</file>

<file path=ppt/slides/_rels/slide2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NUL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 Id="rId9" Type="http://schemas.openxmlformats.org/officeDocument/2006/relationships/image" Target="../media/image52.png"/></Relationships>
</file>

<file path=ppt/slides/_rels/slide3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37.xml.rels><?xml version="1.0" encoding="UTF-8" standalone="yes"?>
<Relationships xmlns="http://schemas.openxmlformats.org/package/2006/relationships"><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3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3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66.jpeg"/><Relationship Id="rId5" Type="http://schemas.openxmlformats.org/officeDocument/2006/relationships/image" Target="../media/image65.png"/><Relationship Id="rId4" Type="http://schemas.openxmlformats.org/officeDocument/2006/relationships/image" Target="../media/image64.png"/></Relationships>
</file>

<file path=ppt/slides/_rels/slide4.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8.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D4252BA6-C7F0-6D4A-A3DE-4099F889A8D6}"/>
              </a:ext>
            </a:extLst>
          </p:cNvPr>
          <p:cNvSpPr>
            <a:spLocks noGrp="1" noChangeArrowheads="1"/>
          </p:cNvSpPr>
          <p:nvPr>
            <p:ph type="ctrTitle"/>
          </p:nvPr>
        </p:nvSpPr>
        <p:spPr>
          <a:xfrm>
            <a:off x="2782957" y="1064526"/>
            <a:ext cx="6361043" cy="4749421"/>
          </a:xfrm>
        </p:spPr>
        <p:txBody>
          <a:bodyPr/>
          <a:lstStyle/>
          <a:p>
            <a:pPr algn="ctr"/>
            <a:r>
              <a:rPr lang="en-US" sz="3000" dirty="0">
                <a:solidFill>
                  <a:srgbClr val="000000"/>
                </a:solidFill>
                <a:latin typeface="+mn-lt"/>
              </a:rPr>
              <a:t>Post-HF methods:</a:t>
            </a:r>
            <a:br>
              <a:rPr lang="en-US" sz="3000" dirty="0">
                <a:solidFill>
                  <a:srgbClr val="000000"/>
                </a:solidFill>
                <a:latin typeface="+mn-lt"/>
              </a:rPr>
            </a:br>
            <a:r>
              <a:rPr lang="en-US" sz="3000" dirty="0">
                <a:solidFill>
                  <a:srgbClr val="000000"/>
                </a:solidFill>
                <a:latin typeface="+mn-lt"/>
              </a:rPr>
              <a:t>Perturbation Theory,</a:t>
            </a:r>
            <a:br>
              <a:rPr lang="en-US" sz="3000" dirty="0">
                <a:solidFill>
                  <a:srgbClr val="000000"/>
                </a:solidFill>
                <a:latin typeface="+mn-lt"/>
              </a:rPr>
            </a:br>
            <a:r>
              <a:rPr lang="en-US" sz="3000" dirty="0">
                <a:solidFill>
                  <a:srgbClr val="000000"/>
                </a:solidFill>
                <a:latin typeface="+mn-lt"/>
              </a:rPr>
              <a:t>Coupled-clusters,</a:t>
            </a:r>
            <a:br>
              <a:rPr lang="en-US" sz="3000" dirty="0">
                <a:solidFill>
                  <a:srgbClr val="000000"/>
                </a:solidFill>
                <a:latin typeface="+mn-lt"/>
              </a:rPr>
            </a:br>
            <a:r>
              <a:rPr lang="en-US" sz="3000" dirty="0">
                <a:solidFill>
                  <a:srgbClr val="000000"/>
                </a:solidFill>
                <a:latin typeface="+mn-lt"/>
              </a:rPr>
              <a:t>Complete active space</a:t>
            </a:r>
            <a:br>
              <a:rPr lang="en-US" sz="3000" dirty="0">
                <a:solidFill>
                  <a:srgbClr val="000000"/>
                </a:solidFill>
                <a:latin typeface="+mn-lt"/>
              </a:rPr>
            </a:br>
            <a:endParaRPr lang="en-US" sz="3000" dirty="0">
              <a:solidFill>
                <a:srgbClr val="000000"/>
              </a:solidFill>
              <a:latin typeface="+mn-lt"/>
            </a:endParaRPr>
          </a:p>
        </p:txBody>
      </p:sp>
      <p:sp>
        <p:nvSpPr>
          <p:cNvPr id="14340" name="Subtitle 5">
            <a:extLst>
              <a:ext uri="{FF2B5EF4-FFF2-40B4-BE49-F238E27FC236}">
                <a16:creationId xmlns:a16="http://schemas.microsoft.com/office/drawing/2014/main" id="{22CE4AD4-4E5D-F844-9664-EA3C7C5C0403}"/>
              </a:ext>
            </a:extLst>
          </p:cNvPr>
          <p:cNvSpPr>
            <a:spLocks noGrp="1" noChangeArrowheads="1"/>
          </p:cNvSpPr>
          <p:nvPr>
            <p:ph type="subTitle" idx="1"/>
          </p:nvPr>
        </p:nvSpPr>
        <p:spPr>
          <a:xfrm>
            <a:off x="201168" y="3411942"/>
            <a:ext cx="2581789" cy="2756847"/>
          </a:xfrm>
        </p:spPr>
        <p:txBody>
          <a:bodyPr>
            <a:normAutofit fontScale="92500"/>
          </a:bodyPr>
          <a:lstStyle/>
          <a:p>
            <a:pPr marL="0" lvl="0" indent="0" algn="r" rtl="0">
              <a:spcBef>
                <a:spcPts val="0"/>
              </a:spcBef>
              <a:spcAft>
                <a:spcPts val="0"/>
              </a:spcAft>
              <a:buClr>
                <a:schemeClr val="lt1"/>
              </a:buClr>
              <a:buSzPct val="85000"/>
              <a:buNone/>
            </a:pPr>
            <a:r>
              <a:rPr lang="en-US" sz="1800" dirty="0"/>
              <a:t>Instructor: Prof. </a:t>
            </a:r>
            <a:r>
              <a:rPr lang="en-US" sz="1800" dirty="0" err="1"/>
              <a:t>Tzuhsiung</a:t>
            </a:r>
            <a:r>
              <a:rPr lang="en-US" sz="1800" dirty="0"/>
              <a:t> (Nick) Yang</a:t>
            </a:r>
          </a:p>
          <a:p>
            <a:pPr marL="0" lvl="0" indent="0" algn="r" rtl="0">
              <a:spcBef>
                <a:spcPts val="1200"/>
              </a:spcBef>
              <a:spcAft>
                <a:spcPts val="0"/>
              </a:spcAft>
              <a:buClr>
                <a:schemeClr val="lt1"/>
              </a:buClr>
              <a:buSzPct val="85000"/>
              <a:buNone/>
            </a:pPr>
            <a:r>
              <a:rPr lang="en-US" sz="1800" dirty="0"/>
              <a:t>Email: tyang@mx.nthu.edu.tw</a:t>
            </a:r>
          </a:p>
          <a:p>
            <a:pPr marL="0" lvl="0" indent="0" algn="r" rtl="0">
              <a:spcBef>
                <a:spcPts val="1200"/>
              </a:spcBef>
              <a:spcAft>
                <a:spcPts val="0"/>
              </a:spcAft>
              <a:buClr>
                <a:schemeClr val="lt1"/>
              </a:buClr>
              <a:buSzPct val="85000"/>
              <a:buNone/>
            </a:pPr>
            <a:r>
              <a:rPr lang="en-US" sz="1800" dirty="0"/>
              <a:t>Time: M5/6</a:t>
            </a:r>
          </a:p>
          <a:p>
            <a:pPr marL="0" lvl="0" indent="0" algn="r" rtl="0">
              <a:spcBef>
                <a:spcPts val="1200"/>
              </a:spcBef>
              <a:spcAft>
                <a:spcPts val="0"/>
              </a:spcAft>
              <a:buClr>
                <a:schemeClr val="lt1"/>
              </a:buClr>
              <a:buSzPct val="85000"/>
              <a:buNone/>
            </a:pPr>
            <a:r>
              <a:rPr lang="en-US" sz="1800" dirty="0"/>
              <a:t>Room: NTHU Library Comp Lab II</a:t>
            </a:r>
          </a:p>
        </p:txBody>
      </p:sp>
      <p:sp>
        <p:nvSpPr>
          <p:cNvPr id="5" name="Slide Number Placeholder 4">
            <a:extLst>
              <a:ext uri="{FF2B5EF4-FFF2-40B4-BE49-F238E27FC236}">
                <a16:creationId xmlns:a16="http://schemas.microsoft.com/office/drawing/2014/main" id="{EED0DAB2-DE64-44A5-C8A5-50EDD1AF0699}"/>
              </a:ext>
            </a:extLst>
          </p:cNvPr>
          <p:cNvSpPr>
            <a:spLocks noGrp="1"/>
          </p:cNvSpPr>
          <p:nvPr>
            <p:ph type="sldNum" sz="quarter" idx="12"/>
          </p:nvPr>
        </p:nvSpPr>
        <p:spPr/>
        <p:txBody>
          <a:bodyPr/>
          <a:lstStyle/>
          <a:p>
            <a:fld id="{E1EB6482-E8AD-494A-B82D-562298BE05A7}" type="slidenum">
              <a:rPr lang="zh-TW" altLang="en-US" smtClean="0"/>
              <a:pPr/>
              <a:t>1</a:t>
            </a:fld>
            <a:endParaRPr lang="zh-TW" alt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8CC49F-C397-5E9C-F8CD-A2D41C6566A4}"/>
              </a:ext>
            </a:extLst>
          </p:cNvPr>
          <p:cNvSpPr>
            <a:spLocks noGrp="1"/>
          </p:cNvSpPr>
          <p:nvPr>
            <p:ph type="title"/>
          </p:nvPr>
        </p:nvSpPr>
        <p:spPr/>
        <p:txBody>
          <a:bodyPr/>
          <a:lstStyle/>
          <a:p>
            <a:r>
              <a:rPr lang="en-US" dirty="0"/>
              <a:t>Nitrogenase</a:t>
            </a:r>
          </a:p>
        </p:txBody>
      </p:sp>
      <p:sp>
        <p:nvSpPr>
          <p:cNvPr id="6" name="Slide Number Placeholder 5">
            <a:extLst>
              <a:ext uri="{FF2B5EF4-FFF2-40B4-BE49-F238E27FC236}">
                <a16:creationId xmlns:a16="http://schemas.microsoft.com/office/drawing/2014/main" id="{78DF3E9E-7D9C-8231-CEDB-74182CFD3966}"/>
              </a:ext>
            </a:extLst>
          </p:cNvPr>
          <p:cNvSpPr>
            <a:spLocks noGrp="1"/>
          </p:cNvSpPr>
          <p:nvPr>
            <p:ph type="sldNum" sz="quarter" idx="12"/>
          </p:nvPr>
        </p:nvSpPr>
        <p:spPr/>
        <p:txBody>
          <a:bodyPr/>
          <a:lstStyle/>
          <a:p>
            <a:fld id="{E1EB6482-E8AD-494A-B82D-562298BE05A7}" type="slidenum">
              <a:rPr lang="zh-TW" altLang="en-US" smtClean="0"/>
              <a:pPr/>
              <a:t>10</a:t>
            </a:fld>
            <a:endParaRPr lang="zh-TW" altLang="en-US"/>
          </a:p>
        </p:txBody>
      </p:sp>
      <p:pic>
        <p:nvPicPr>
          <p:cNvPr id="24578" name="Picture 2" descr="Nitrogenase FeMoco investigated by spatially resolved anomalous dispersion  refinement | Nature Communications">
            <a:extLst>
              <a:ext uri="{FF2B5EF4-FFF2-40B4-BE49-F238E27FC236}">
                <a16:creationId xmlns:a16="http://schemas.microsoft.com/office/drawing/2014/main" id="{95B091F4-0F93-3F2A-205A-0C4881EF661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50372"/>
          <a:stretch/>
        </p:blipFill>
        <p:spPr bwMode="auto">
          <a:xfrm>
            <a:off x="4131792" y="1479452"/>
            <a:ext cx="3985266" cy="441960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FEB6C876-53F0-4EFC-2F53-B3C0C7990277}"/>
              </a:ext>
            </a:extLst>
          </p:cNvPr>
          <p:cNvSpPr txBox="1"/>
          <p:nvPr/>
        </p:nvSpPr>
        <p:spPr>
          <a:xfrm>
            <a:off x="0" y="6590061"/>
            <a:ext cx="2093742" cy="262829"/>
          </a:xfrm>
          <a:prstGeom prst="rect">
            <a:avLst/>
          </a:prstGeom>
          <a:noFill/>
        </p:spPr>
        <p:txBody>
          <a:bodyPr wrap="square">
            <a:spAutoFit/>
          </a:bodyPr>
          <a:lstStyle/>
          <a:p>
            <a:pPr algn="l"/>
            <a:r>
              <a:rPr lang="en-US" sz="1108" i="1" dirty="0">
                <a:latin typeface="Arial" panose="020B0604020202020204" pitchFamily="34" charset="0"/>
                <a:cs typeface="Arial" panose="020B0604020202020204" pitchFamily="34" charset="0"/>
              </a:rPr>
              <a:t>Science</a:t>
            </a:r>
            <a:r>
              <a:rPr lang="en-US" sz="1108" dirty="0">
                <a:latin typeface="Arial" panose="020B0604020202020204" pitchFamily="34" charset="0"/>
                <a:cs typeface="Arial" panose="020B0604020202020204" pitchFamily="34" charset="0"/>
              </a:rPr>
              <a:t> </a:t>
            </a:r>
            <a:r>
              <a:rPr lang="en-US" sz="1108" b="1" dirty="0">
                <a:latin typeface="Arial" panose="020B0604020202020204" pitchFamily="34" charset="0"/>
                <a:cs typeface="Arial" panose="020B0604020202020204" pitchFamily="34" charset="0"/>
              </a:rPr>
              <a:t>2011</a:t>
            </a:r>
            <a:r>
              <a:rPr lang="en-US" sz="1108" dirty="0">
                <a:latin typeface="Arial" panose="020B0604020202020204" pitchFamily="34" charset="0"/>
                <a:cs typeface="Arial" panose="020B0604020202020204" pitchFamily="34" charset="0"/>
              </a:rPr>
              <a:t>, </a:t>
            </a:r>
            <a:r>
              <a:rPr lang="en-US" sz="1108" i="1" dirty="0">
                <a:latin typeface="Arial" panose="020B0604020202020204" pitchFamily="34" charset="0"/>
                <a:cs typeface="Arial" panose="020B0604020202020204" pitchFamily="34" charset="0"/>
              </a:rPr>
              <a:t>334</a:t>
            </a:r>
            <a:r>
              <a:rPr lang="en-US" sz="1108" dirty="0">
                <a:latin typeface="Arial" panose="020B0604020202020204" pitchFamily="34" charset="0"/>
                <a:cs typeface="Arial" panose="020B0604020202020204" pitchFamily="34" charset="0"/>
              </a:rPr>
              <a:t>, 974</a:t>
            </a:r>
          </a:p>
        </p:txBody>
      </p:sp>
      <p:sp>
        <p:nvSpPr>
          <p:cNvPr id="9" name="Oval 8">
            <a:extLst>
              <a:ext uri="{FF2B5EF4-FFF2-40B4-BE49-F238E27FC236}">
                <a16:creationId xmlns:a16="http://schemas.microsoft.com/office/drawing/2014/main" id="{2631C60E-42DC-EE4D-40DC-0432F030EDC9}"/>
              </a:ext>
            </a:extLst>
          </p:cNvPr>
          <p:cNvSpPr/>
          <p:nvPr/>
        </p:nvSpPr>
        <p:spPr>
          <a:xfrm>
            <a:off x="6292948" y="3227363"/>
            <a:ext cx="463219" cy="46188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a:p>
        </p:txBody>
      </p:sp>
      <p:cxnSp>
        <p:nvCxnSpPr>
          <p:cNvPr id="7" name="Straight Connector 6">
            <a:extLst>
              <a:ext uri="{FF2B5EF4-FFF2-40B4-BE49-F238E27FC236}">
                <a16:creationId xmlns:a16="http://schemas.microsoft.com/office/drawing/2014/main" id="{4B96268F-D141-A2E7-D688-4B799FE2F6B2}"/>
              </a:ext>
            </a:extLst>
          </p:cNvPr>
          <p:cNvCxnSpPr>
            <a:cxnSpLocks/>
          </p:cNvCxnSpPr>
          <p:nvPr/>
        </p:nvCxnSpPr>
        <p:spPr>
          <a:xfrm flipH="1" flipV="1">
            <a:off x="4131792" y="2955388"/>
            <a:ext cx="2146316" cy="258360"/>
          </a:xfrm>
          <a:prstGeom prst="line">
            <a:avLst/>
          </a:prstGeom>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F5D1F421-D6B6-AACF-5D03-4B1D770619FD}"/>
              </a:ext>
            </a:extLst>
          </p:cNvPr>
          <p:cNvCxnSpPr>
            <a:cxnSpLocks/>
          </p:cNvCxnSpPr>
          <p:nvPr/>
        </p:nvCxnSpPr>
        <p:spPr>
          <a:xfrm flipH="1">
            <a:off x="4304714" y="3697911"/>
            <a:ext cx="1973394" cy="553597"/>
          </a:xfrm>
          <a:prstGeom prst="line">
            <a:avLst/>
          </a:prstGeom>
        </p:spPr>
        <p:style>
          <a:lnRef idx="1">
            <a:schemeClr val="dk1"/>
          </a:lnRef>
          <a:fillRef idx="0">
            <a:schemeClr val="dk1"/>
          </a:fillRef>
          <a:effectRef idx="0">
            <a:schemeClr val="dk1"/>
          </a:effectRef>
          <a:fontRef idx="minor">
            <a:schemeClr val="tx1"/>
          </a:fontRef>
        </p:style>
      </p:cxnSp>
      <p:sp>
        <p:nvSpPr>
          <p:cNvPr id="13" name="TextBox 12">
            <a:extLst>
              <a:ext uri="{FF2B5EF4-FFF2-40B4-BE49-F238E27FC236}">
                <a16:creationId xmlns:a16="http://schemas.microsoft.com/office/drawing/2014/main" id="{71C763E1-E6E0-73AC-E377-D30252A61C75}"/>
              </a:ext>
            </a:extLst>
          </p:cNvPr>
          <p:cNvSpPr txBox="1"/>
          <p:nvPr/>
        </p:nvSpPr>
        <p:spPr>
          <a:xfrm>
            <a:off x="3213954" y="3287847"/>
            <a:ext cx="606256" cy="348109"/>
          </a:xfrm>
          <a:prstGeom prst="rect">
            <a:avLst/>
          </a:prstGeom>
          <a:noFill/>
        </p:spPr>
        <p:txBody>
          <a:bodyPr wrap="none" rtlCol="0">
            <a:spAutoFit/>
          </a:bodyPr>
          <a:lstStyle/>
          <a:p>
            <a:r>
              <a:rPr lang="en-US" sz="1662" dirty="0"/>
              <a:t>“C</a:t>
            </a:r>
            <a:r>
              <a:rPr lang="en-US" sz="1662" baseline="30000" dirty="0"/>
              <a:t>4-</a:t>
            </a:r>
            <a:r>
              <a:rPr lang="en-US" sz="1662" dirty="0"/>
              <a:t>”</a:t>
            </a:r>
          </a:p>
        </p:txBody>
      </p:sp>
    </p:spTree>
    <p:extLst>
      <p:ext uri="{BB962C8B-B14F-4D97-AF65-F5344CB8AC3E}">
        <p14:creationId xmlns:p14="http://schemas.microsoft.com/office/powerpoint/2010/main" val="38551376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1667255-1826-439A-9D3A-64C55CBA8C47}"/>
              </a:ext>
            </a:extLst>
          </p:cNvPr>
          <p:cNvSpPr>
            <a:spLocks noGrp="1"/>
          </p:cNvSpPr>
          <p:nvPr>
            <p:ph type="title"/>
          </p:nvPr>
        </p:nvSpPr>
        <p:spPr/>
        <p:txBody>
          <a:bodyPr/>
          <a:lstStyle/>
          <a:p>
            <a:r>
              <a:rPr lang="en-US" dirty="0"/>
              <a:t>Model complex</a:t>
            </a:r>
          </a:p>
        </p:txBody>
      </p:sp>
      <p:sp>
        <p:nvSpPr>
          <p:cNvPr id="4" name="投影片編號版面配置區 3">
            <a:extLst>
              <a:ext uri="{FF2B5EF4-FFF2-40B4-BE49-F238E27FC236}">
                <a16:creationId xmlns:a16="http://schemas.microsoft.com/office/drawing/2014/main" id="{46048773-F777-4F44-BD0A-5B1DC8B3F6E7}"/>
              </a:ext>
            </a:extLst>
          </p:cNvPr>
          <p:cNvSpPr>
            <a:spLocks noGrp="1"/>
          </p:cNvSpPr>
          <p:nvPr>
            <p:ph type="sldNum" sz="quarter" idx="12"/>
          </p:nvPr>
        </p:nvSpPr>
        <p:spPr/>
        <p:txBody>
          <a:bodyPr/>
          <a:lstStyle/>
          <a:p>
            <a:fld id="{E1EB6482-E8AD-494A-B82D-562298BE05A7}" type="slidenum">
              <a:rPr lang="zh-TW" altLang="en-US" smtClean="0"/>
              <a:pPr/>
              <a:t>11</a:t>
            </a:fld>
            <a:endParaRPr lang="zh-TW" altLang="en-US"/>
          </a:p>
        </p:txBody>
      </p:sp>
      <p:pic>
        <p:nvPicPr>
          <p:cNvPr id="2050" name="Picture 2" descr="Figure 1">
            <a:extLst>
              <a:ext uri="{FF2B5EF4-FFF2-40B4-BE49-F238E27FC236}">
                <a16:creationId xmlns:a16="http://schemas.microsoft.com/office/drawing/2014/main" id="{030402B8-9ECF-4E37-8DEE-ABCA268F86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879893"/>
            <a:ext cx="2796240" cy="214751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Figure 1">
            <a:extLst>
              <a:ext uri="{FF2B5EF4-FFF2-40B4-BE49-F238E27FC236}">
                <a16:creationId xmlns:a16="http://schemas.microsoft.com/office/drawing/2014/main" id="{6EA3B7DA-16A1-462C-B3F3-2B79F24C1EA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37210"/>
          <a:stretch/>
        </p:blipFill>
        <p:spPr bwMode="auto">
          <a:xfrm>
            <a:off x="3253440" y="878205"/>
            <a:ext cx="2121025" cy="2149200"/>
          </a:xfrm>
          <a:prstGeom prst="rect">
            <a:avLst/>
          </a:prstGeom>
          <a:noFill/>
          <a:extLst>
            <a:ext uri="{909E8E84-426E-40DD-AFC4-6F175D3DCCD1}">
              <a14:hiddenFill xmlns:a14="http://schemas.microsoft.com/office/drawing/2010/main">
                <a:solidFill>
                  <a:srgbClr val="FFFFFF"/>
                </a:solidFill>
              </a14:hiddenFill>
            </a:ext>
          </a:extLst>
        </p:spPr>
      </p:pic>
      <p:sp>
        <p:nvSpPr>
          <p:cNvPr id="8" name="文字方塊 7">
            <a:extLst>
              <a:ext uri="{FF2B5EF4-FFF2-40B4-BE49-F238E27FC236}">
                <a16:creationId xmlns:a16="http://schemas.microsoft.com/office/drawing/2014/main" id="{D6E0DA85-9B0C-45C1-9B01-2C6A62A5484B}"/>
              </a:ext>
            </a:extLst>
          </p:cNvPr>
          <p:cNvSpPr txBox="1"/>
          <p:nvPr/>
        </p:nvSpPr>
        <p:spPr>
          <a:xfrm>
            <a:off x="0" y="6268750"/>
            <a:ext cx="7055709" cy="584775"/>
          </a:xfrm>
          <a:prstGeom prst="rect">
            <a:avLst/>
          </a:prstGeom>
          <a:noFill/>
        </p:spPr>
        <p:txBody>
          <a:bodyPr wrap="square">
            <a:spAutoFit/>
          </a:bodyPr>
          <a:lstStyle/>
          <a:p>
            <a:r>
              <a:rPr lang="en-US" sz="800" dirty="0">
                <a:effectLst/>
              </a:rPr>
              <a:t>(1) Schrock, R. R. Catalytic Reduction of Dinitrogen to Ammonia at a Single Molybdenum Center. </a:t>
            </a:r>
            <a:r>
              <a:rPr lang="en-US" sz="800" i="1" dirty="0">
                <a:effectLst/>
              </a:rPr>
              <a:t>Acc. Chem. Res.</a:t>
            </a:r>
            <a:r>
              <a:rPr lang="en-US" sz="800" dirty="0">
                <a:effectLst/>
              </a:rPr>
              <a:t> </a:t>
            </a:r>
            <a:r>
              <a:rPr lang="en-US" sz="800" b="1" dirty="0">
                <a:effectLst/>
              </a:rPr>
              <a:t>2005</a:t>
            </a:r>
            <a:r>
              <a:rPr lang="en-US" sz="800" dirty="0">
                <a:effectLst/>
              </a:rPr>
              <a:t>, </a:t>
            </a:r>
            <a:r>
              <a:rPr lang="en-US" sz="800" i="1" dirty="0">
                <a:effectLst/>
              </a:rPr>
              <a:t>38</a:t>
            </a:r>
            <a:r>
              <a:rPr lang="en-US" sz="800" dirty="0">
                <a:effectLst/>
              </a:rPr>
              <a:t> (12), 955–962. </a:t>
            </a:r>
          </a:p>
          <a:p>
            <a:r>
              <a:rPr lang="en-US" sz="800" dirty="0">
                <a:effectLst/>
              </a:rPr>
              <a:t>(2) </a:t>
            </a:r>
            <a:r>
              <a:rPr lang="en-US" sz="800" dirty="0" err="1">
                <a:effectLst/>
              </a:rPr>
              <a:t>Yandulov</a:t>
            </a:r>
            <a:r>
              <a:rPr lang="en-US" sz="800" dirty="0">
                <a:effectLst/>
              </a:rPr>
              <a:t>, D. V.; Schrock, R. R. Catalytic Reduction of Dinitrogen to Ammonia at a Single Molybdenum Center. </a:t>
            </a:r>
            <a:r>
              <a:rPr lang="en-US" sz="800" i="1" dirty="0">
                <a:effectLst/>
              </a:rPr>
              <a:t>Science</a:t>
            </a:r>
            <a:r>
              <a:rPr lang="en-US" sz="800" dirty="0">
                <a:effectLst/>
              </a:rPr>
              <a:t> </a:t>
            </a:r>
            <a:r>
              <a:rPr lang="en-US" sz="800" b="1" dirty="0">
                <a:effectLst/>
              </a:rPr>
              <a:t>2003</a:t>
            </a:r>
            <a:r>
              <a:rPr lang="en-US" sz="800" dirty="0">
                <a:effectLst/>
              </a:rPr>
              <a:t>, </a:t>
            </a:r>
            <a:r>
              <a:rPr lang="en-US" sz="800" i="1" dirty="0">
                <a:effectLst/>
              </a:rPr>
              <a:t>301</a:t>
            </a:r>
            <a:r>
              <a:rPr lang="en-US" sz="800" dirty="0">
                <a:effectLst/>
              </a:rPr>
              <a:t> (5629), 76–78. (3) McNaughton, R. L.; </a:t>
            </a:r>
            <a:r>
              <a:rPr lang="en-US" sz="800" dirty="0" err="1">
                <a:effectLst/>
              </a:rPr>
              <a:t>Roemelt</a:t>
            </a:r>
            <a:r>
              <a:rPr lang="en-US" sz="800" dirty="0">
                <a:effectLst/>
              </a:rPr>
              <a:t>, M.; Chin, J. M.; Schrock, R. R.; Neese, F.; Hoffman, B. M. Experimental and Theoretical EPR Study of Jahn−Teller-Active [HIPTN3N]</a:t>
            </a:r>
            <a:r>
              <a:rPr lang="en-US" sz="800" dirty="0" err="1">
                <a:effectLst/>
              </a:rPr>
              <a:t>MoL</a:t>
            </a:r>
            <a:r>
              <a:rPr lang="en-US" sz="800" dirty="0">
                <a:effectLst/>
              </a:rPr>
              <a:t> Complexes (L = N2, CO, NH3). </a:t>
            </a:r>
            <a:r>
              <a:rPr lang="en-US" sz="800" i="1" dirty="0">
                <a:effectLst/>
              </a:rPr>
              <a:t>J. Am. Chem. Soc.</a:t>
            </a:r>
            <a:r>
              <a:rPr lang="en-US" sz="800" dirty="0">
                <a:effectLst/>
              </a:rPr>
              <a:t> </a:t>
            </a:r>
            <a:r>
              <a:rPr lang="en-US" sz="800" b="1" dirty="0">
                <a:effectLst/>
              </a:rPr>
              <a:t>2010</a:t>
            </a:r>
            <a:r>
              <a:rPr lang="en-US" sz="800" dirty="0">
                <a:effectLst/>
              </a:rPr>
              <a:t>, </a:t>
            </a:r>
            <a:r>
              <a:rPr lang="en-US" sz="800" i="1" dirty="0">
                <a:effectLst/>
              </a:rPr>
              <a:t>132</a:t>
            </a:r>
            <a:r>
              <a:rPr lang="en-US" sz="800" dirty="0">
                <a:effectLst/>
              </a:rPr>
              <a:t> (25), 8645–8656. </a:t>
            </a:r>
          </a:p>
        </p:txBody>
      </p:sp>
      <p:pic>
        <p:nvPicPr>
          <p:cNvPr id="2054" name="Picture 6" descr="Figure 1">
            <a:extLst>
              <a:ext uri="{FF2B5EF4-FFF2-40B4-BE49-F238E27FC236}">
                <a16:creationId xmlns:a16="http://schemas.microsoft.com/office/drawing/2014/main" id="{21A86C6E-09D7-407F-AEDA-CC8FC3FFF18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29093" y="878205"/>
            <a:ext cx="3057707" cy="288036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6A425E48-5738-4591-B20E-F9C2C1FB6AA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13952" y="4031011"/>
            <a:ext cx="3699728" cy="1738101"/>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a:extLst>
              <a:ext uri="{FF2B5EF4-FFF2-40B4-BE49-F238E27FC236}">
                <a16:creationId xmlns:a16="http://schemas.microsoft.com/office/drawing/2014/main" id="{11875654-C6B3-49A7-AB1A-DB25A49FA99D}"/>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51743"/>
          <a:stretch/>
        </p:blipFill>
        <p:spPr bwMode="auto">
          <a:xfrm>
            <a:off x="457200" y="3621051"/>
            <a:ext cx="3003792" cy="26259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7264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AD32E78-4F74-40A4-8CC2-97A4E029A35C}"/>
              </a:ext>
            </a:extLst>
          </p:cNvPr>
          <p:cNvSpPr>
            <a:spLocks noGrp="1"/>
          </p:cNvSpPr>
          <p:nvPr>
            <p:ph type="title"/>
          </p:nvPr>
        </p:nvSpPr>
        <p:spPr/>
        <p:txBody>
          <a:bodyPr/>
          <a:lstStyle/>
          <a:p>
            <a:r>
              <a:rPr lang="en-US" dirty="0"/>
              <a:t>Zeeman splitting</a:t>
            </a:r>
          </a:p>
        </p:txBody>
      </p:sp>
      <p:sp>
        <p:nvSpPr>
          <p:cNvPr id="4" name="投影片編號版面配置區 3">
            <a:extLst>
              <a:ext uri="{FF2B5EF4-FFF2-40B4-BE49-F238E27FC236}">
                <a16:creationId xmlns:a16="http://schemas.microsoft.com/office/drawing/2014/main" id="{E64A701A-AB84-4651-9B91-A2A880377872}"/>
              </a:ext>
            </a:extLst>
          </p:cNvPr>
          <p:cNvSpPr>
            <a:spLocks noGrp="1"/>
          </p:cNvSpPr>
          <p:nvPr>
            <p:ph type="sldNum" sz="quarter" idx="12"/>
          </p:nvPr>
        </p:nvSpPr>
        <p:spPr/>
        <p:txBody>
          <a:bodyPr/>
          <a:lstStyle/>
          <a:p>
            <a:fld id="{E1EB6482-E8AD-494A-B82D-562298BE05A7}" type="slidenum">
              <a:rPr lang="zh-TW" altLang="en-US" smtClean="0"/>
              <a:pPr/>
              <a:t>12</a:t>
            </a:fld>
            <a:endParaRPr lang="zh-TW" altLang="en-US"/>
          </a:p>
        </p:txBody>
      </p:sp>
      <p:pic>
        <p:nvPicPr>
          <p:cNvPr id="3076" name="Picture 4" descr="1: Zeeman-splitting for a spin-1 /2 particle with microwave absorption and EPR signal in 1 st derivative.  ">
            <a:extLst>
              <a:ext uri="{FF2B5EF4-FFF2-40B4-BE49-F238E27FC236}">
                <a16:creationId xmlns:a16="http://schemas.microsoft.com/office/drawing/2014/main" id="{5B7D3E46-FB99-444E-A014-272369BC67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3690" y="2101576"/>
            <a:ext cx="3888767" cy="3527515"/>
          </a:xfrm>
          <a:prstGeom prst="rect">
            <a:avLst/>
          </a:prstGeom>
          <a:noFill/>
          <a:extLst>
            <a:ext uri="{909E8E84-426E-40DD-AFC4-6F175D3DCCD1}">
              <a14:hiddenFill xmlns:a14="http://schemas.microsoft.com/office/drawing/2010/main">
                <a:solidFill>
                  <a:srgbClr val="FFFFFF"/>
                </a:solidFill>
              </a14:hiddenFill>
            </a:ext>
          </a:extLst>
        </p:spPr>
      </p:pic>
      <p:pic>
        <p:nvPicPr>
          <p:cNvPr id="5" name="圖片 4">
            <a:extLst>
              <a:ext uri="{FF2B5EF4-FFF2-40B4-BE49-F238E27FC236}">
                <a16:creationId xmlns:a16="http://schemas.microsoft.com/office/drawing/2014/main" id="{AD7605A6-42D2-4846-B8A3-A6EB7C0AB233}"/>
              </a:ext>
            </a:extLst>
          </p:cNvPr>
          <p:cNvPicPr>
            <a:picLocks noChangeAspect="1"/>
          </p:cNvPicPr>
          <p:nvPr/>
        </p:nvPicPr>
        <p:blipFill>
          <a:blip r:embed="rId3"/>
          <a:stretch>
            <a:fillRect/>
          </a:stretch>
        </p:blipFill>
        <p:spPr>
          <a:xfrm>
            <a:off x="4798035" y="2999168"/>
            <a:ext cx="3072384" cy="512064"/>
          </a:xfrm>
          <a:prstGeom prst="rect">
            <a:avLst/>
          </a:prstGeom>
        </p:spPr>
      </p:pic>
      <p:pic>
        <p:nvPicPr>
          <p:cNvPr id="6" name="圖片 5">
            <a:extLst>
              <a:ext uri="{FF2B5EF4-FFF2-40B4-BE49-F238E27FC236}">
                <a16:creationId xmlns:a16="http://schemas.microsoft.com/office/drawing/2014/main" id="{72EDC2A2-E39B-4F95-9ABF-D1BAC0DE01F3}"/>
              </a:ext>
            </a:extLst>
          </p:cNvPr>
          <p:cNvPicPr>
            <a:picLocks noChangeAspect="1"/>
          </p:cNvPicPr>
          <p:nvPr/>
        </p:nvPicPr>
        <p:blipFill>
          <a:blip r:embed="rId4"/>
          <a:stretch>
            <a:fillRect/>
          </a:stretch>
        </p:blipFill>
        <p:spPr>
          <a:xfrm>
            <a:off x="4798035" y="2101576"/>
            <a:ext cx="3888765" cy="517594"/>
          </a:xfrm>
          <a:prstGeom prst="rect">
            <a:avLst/>
          </a:prstGeom>
        </p:spPr>
      </p:pic>
      <p:sp>
        <p:nvSpPr>
          <p:cNvPr id="9" name="TextBox 9">
            <a:extLst>
              <a:ext uri="{FF2B5EF4-FFF2-40B4-BE49-F238E27FC236}">
                <a16:creationId xmlns:a16="http://schemas.microsoft.com/office/drawing/2014/main" id="{AE5FAA52-C9C3-448B-81C6-6F4C665E08E8}"/>
              </a:ext>
            </a:extLst>
          </p:cNvPr>
          <p:cNvSpPr txBox="1"/>
          <p:nvPr/>
        </p:nvSpPr>
        <p:spPr>
          <a:xfrm>
            <a:off x="390544" y="777196"/>
            <a:ext cx="8296256" cy="830997"/>
          </a:xfrm>
          <a:prstGeom prst="rect">
            <a:avLst/>
          </a:prstGeom>
          <a:noFill/>
        </p:spPr>
        <p:txBody>
          <a:bodyPr wrap="square" rtlCol="0">
            <a:spAutoFit/>
          </a:bodyPr>
          <a:lstStyle/>
          <a:p>
            <a:pPr algn="just"/>
            <a:r>
              <a:rPr lang="en-US" sz="2400" dirty="0"/>
              <a:t>Spinning charges (e.g. electron precession) generate local magnetic field, which interacts with external magnetic field.  </a:t>
            </a:r>
          </a:p>
        </p:txBody>
      </p:sp>
    </p:spTree>
    <p:extLst>
      <p:ext uri="{BB962C8B-B14F-4D97-AF65-F5344CB8AC3E}">
        <p14:creationId xmlns:p14="http://schemas.microsoft.com/office/powerpoint/2010/main" val="4550494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AB10075-292C-4ACF-8D44-6ECB3BC78541}"/>
              </a:ext>
            </a:extLst>
          </p:cNvPr>
          <p:cNvSpPr>
            <a:spLocks noGrp="1"/>
          </p:cNvSpPr>
          <p:nvPr>
            <p:ph type="title"/>
          </p:nvPr>
        </p:nvSpPr>
        <p:spPr/>
        <p:txBody>
          <a:bodyPr/>
          <a:lstStyle/>
          <a:p>
            <a:r>
              <a:rPr lang="en-US" altLang="zh-TW" dirty="0"/>
              <a:t>Interactive</a:t>
            </a:r>
            <a:endParaRPr lang="en-US" dirty="0"/>
          </a:p>
        </p:txBody>
      </p:sp>
      <p:sp>
        <p:nvSpPr>
          <p:cNvPr id="4" name="投影片編號版面配置區 3">
            <a:extLst>
              <a:ext uri="{FF2B5EF4-FFF2-40B4-BE49-F238E27FC236}">
                <a16:creationId xmlns:a16="http://schemas.microsoft.com/office/drawing/2014/main" id="{15AE0CE8-9C34-41B8-B121-49BBFB9B7CF8}"/>
              </a:ext>
            </a:extLst>
          </p:cNvPr>
          <p:cNvSpPr>
            <a:spLocks noGrp="1"/>
          </p:cNvSpPr>
          <p:nvPr>
            <p:ph type="sldNum" sz="quarter" idx="12"/>
          </p:nvPr>
        </p:nvSpPr>
        <p:spPr/>
        <p:txBody>
          <a:bodyPr/>
          <a:lstStyle/>
          <a:p>
            <a:fld id="{E1EB6482-E8AD-494A-B82D-562298BE05A7}" type="slidenum">
              <a:rPr lang="zh-TW" altLang="en-US" smtClean="0"/>
              <a:pPr/>
              <a:t>13</a:t>
            </a:fld>
            <a:endParaRPr lang="zh-TW" altLang="en-US"/>
          </a:p>
        </p:txBody>
      </p:sp>
      <p:pic>
        <p:nvPicPr>
          <p:cNvPr id="5" name="圖片 4">
            <a:extLst>
              <a:ext uri="{FF2B5EF4-FFF2-40B4-BE49-F238E27FC236}">
                <a16:creationId xmlns:a16="http://schemas.microsoft.com/office/drawing/2014/main" id="{643A0E7F-4D6F-4A39-9E7B-7316C4F28A16}"/>
              </a:ext>
            </a:extLst>
          </p:cNvPr>
          <p:cNvPicPr>
            <a:picLocks noChangeAspect="1"/>
          </p:cNvPicPr>
          <p:nvPr/>
        </p:nvPicPr>
        <p:blipFill>
          <a:blip r:embed="rId2"/>
          <a:stretch>
            <a:fillRect/>
          </a:stretch>
        </p:blipFill>
        <p:spPr>
          <a:xfrm>
            <a:off x="457201" y="879894"/>
            <a:ext cx="8229600" cy="3044320"/>
          </a:xfrm>
          <a:prstGeom prst="rect">
            <a:avLst/>
          </a:prstGeom>
        </p:spPr>
      </p:pic>
      <p:cxnSp>
        <p:nvCxnSpPr>
          <p:cNvPr id="6" name="直線接點 5">
            <a:extLst>
              <a:ext uri="{FF2B5EF4-FFF2-40B4-BE49-F238E27FC236}">
                <a16:creationId xmlns:a16="http://schemas.microsoft.com/office/drawing/2014/main" id="{778F66C4-0E6C-403F-AFE8-383BBFDA570E}"/>
              </a:ext>
            </a:extLst>
          </p:cNvPr>
          <p:cNvCxnSpPr>
            <a:cxnSpLocks/>
          </p:cNvCxnSpPr>
          <p:nvPr/>
        </p:nvCxnSpPr>
        <p:spPr>
          <a:xfrm>
            <a:off x="6618083" y="3060071"/>
            <a:ext cx="1982709" cy="0"/>
          </a:xfrm>
          <a:prstGeom prst="line">
            <a:avLst/>
          </a:prstGeom>
          <a:ln w="19050">
            <a:solidFill>
              <a:srgbClr val="FF0000"/>
            </a:solidFill>
          </a:ln>
        </p:spPr>
        <p:style>
          <a:lnRef idx="1">
            <a:schemeClr val="dk1"/>
          </a:lnRef>
          <a:fillRef idx="0">
            <a:schemeClr val="dk1"/>
          </a:fillRef>
          <a:effectRef idx="0">
            <a:schemeClr val="dk1"/>
          </a:effectRef>
          <a:fontRef idx="minor">
            <a:schemeClr val="tx1"/>
          </a:fontRef>
        </p:style>
      </p:cxnSp>
      <p:cxnSp>
        <p:nvCxnSpPr>
          <p:cNvPr id="8" name="直線接點 7">
            <a:extLst>
              <a:ext uri="{FF2B5EF4-FFF2-40B4-BE49-F238E27FC236}">
                <a16:creationId xmlns:a16="http://schemas.microsoft.com/office/drawing/2014/main" id="{BCC5F657-A8F5-4B32-8439-AC2C3A0F7F40}"/>
              </a:ext>
            </a:extLst>
          </p:cNvPr>
          <p:cNvCxnSpPr>
            <a:cxnSpLocks/>
          </p:cNvCxnSpPr>
          <p:nvPr/>
        </p:nvCxnSpPr>
        <p:spPr>
          <a:xfrm>
            <a:off x="550752" y="3429000"/>
            <a:ext cx="544717" cy="0"/>
          </a:xfrm>
          <a:prstGeom prst="line">
            <a:avLst/>
          </a:prstGeom>
          <a:ln w="19050">
            <a:solidFill>
              <a:srgbClr val="FF0000"/>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8238379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71A4693-5C77-479F-BECF-D625C8AE6325}"/>
              </a:ext>
            </a:extLst>
          </p:cNvPr>
          <p:cNvSpPr>
            <a:spLocks noGrp="1"/>
          </p:cNvSpPr>
          <p:nvPr>
            <p:ph type="title"/>
          </p:nvPr>
        </p:nvSpPr>
        <p:spPr/>
        <p:txBody>
          <a:bodyPr/>
          <a:lstStyle/>
          <a:p>
            <a:r>
              <a:rPr lang="en-US" dirty="0"/>
              <a:t>Molecular visualizers</a:t>
            </a:r>
          </a:p>
        </p:txBody>
      </p:sp>
      <p:sp>
        <p:nvSpPr>
          <p:cNvPr id="3" name="內容版面配置區 2">
            <a:extLst>
              <a:ext uri="{FF2B5EF4-FFF2-40B4-BE49-F238E27FC236}">
                <a16:creationId xmlns:a16="http://schemas.microsoft.com/office/drawing/2014/main" id="{DA8FF607-44C8-4223-B17C-37AFD2EF5BFD}"/>
              </a:ext>
            </a:extLst>
          </p:cNvPr>
          <p:cNvSpPr>
            <a:spLocks noGrp="1"/>
          </p:cNvSpPr>
          <p:nvPr>
            <p:ph idx="1"/>
          </p:nvPr>
        </p:nvSpPr>
        <p:spPr/>
        <p:txBody>
          <a:bodyPr/>
          <a:lstStyle/>
          <a:p>
            <a:pPr marL="0" indent="0">
              <a:buNone/>
            </a:pPr>
            <a:r>
              <a:rPr lang="en-US" altLang="zh-TW" dirty="0"/>
              <a:t>Molecular visualizers: Graphic user interfaces that allow you to visualize molecules by their coordinates </a:t>
            </a:r>
          </a:p>
          <a:p>
            <a:pPr>
              <a:buFont typeface="Arial" panose="020B0604020202020204" pitchFamily="34" charset="0"/>
              <a:buChar char="•"/>
            </a:pPr>
            <a:r>
              <a:rPr lang="en-US" dirty="0"/>
              <a:t>Avogadro</a:t>
            </a:r>
          </a:p>
          <a:p>
            <a:pPr>
              <a:buFont typeface="Arial" panose="020B0604020202020204" pitchFamily="34" charset="0"/>
              <a:buChar char="•"/>
            </a:pPr>
            <a:r>
              <a:rPr lang="en-US" dirty="0" err="1"/>
              <a:t>Jmol</a:t>
            </a:r>
            <a:endParaRPr lang="en-US" dirty="0"/>
          </a:p>
          <a:p>
            <a:pPr>
              <a:buFont typeface="Arial" panose="020B0604020202020204" pitchFamily="34" charset="0"/>
              <a:buChar char="•"/>
            </a:pPr>
            <a:r>
              <a:rPr lang="en-US" dirty="0"/>
              <a:t>Mercury</a:t>
            </a:r>
          </a:p>
          <a:p>
            <a:pPr>
              <a:buFont typeface="Arial" panose="020B0604020202020204" pitchFamily="34" charset="0"/>
              <a:buChar char="•"/>
            </a:pPr>
            <a:r>
              <a:rPr lang="en-US" dirty="0" err="1"/>
              <a:t>PyMOL</a:t>
            </a:r>
            <a:endParaRPr lang="en-US" dirty="0"/>
          </a:p>
          <a:p>
            <a:pPr>
              <a:buFont typeface="Arial" panose="020B0604020202020204" pitchFamily="34" charset="0"/>
              <a:buChar char="•"/>
            </a:pPr>
            <a:r>
              <a:rPr lang="en-US" dirty="0"/>
              <a:t>UCSF Chimera</a:t>
            </a:r>
          </a:p>
          <a:p>
            <a:pPr>
              <a:buFont typeface="Arial" panose="020B0604020202020204" pitchFamily="34" charset="0"/>
              <a:buChar char="•"/>
            </a:pPr>
            <a:r>
              <a:rPr lang="en-US" dirty="0"/>
              <a:t>Vesta</a:t>
            </a:r>
          </a:p>
          <a:p>
            <a:pPr>
              <a:buFont typeface="Arial" panose="020B0604020202020204" pitchFamily="34" charset="0"/>
              <a:buChar char="•"/>
            </a:pPr>
            <a:r>
              <a:rPr lang="en-US" dirty="0"/>
              <a:t>VMD</a:t>
            </a:r>
          </a:p>
        </p:txBody>
      </p:sp>
      <p:sp>
        <p:nvSpPr>
          <p:cNvPr id="4" name="投影片編號版面配置區 3">
            <a:extLst>
              <a:ext uri="{FF2B5EF4-FFF2-40B4-BE49-F238E27FC236}">
                <a16:creationId xmlns:a16="http://schemas.microsoft.com/office/drawing/2014/main" id="{0CC28B78-2969-437B-96F6-21C0EA2DD7F4}"/>
              </a:ext>
            </a:extLst>
          </p:cNvPr>
          <p:cNvSpPr>
            <a:spLocks noGrp="1"/>
          </p:cNvSpPr>
          <p:nvPr>
            <p:ph type="sldNum" sz="quarter" idx="12"/>
          </p:nvPr>
        </p:nvSpPr>
        <p:spPr/>
        <p:txBody>
          <a:bodyPr/>
          <a:lstStyle/>
          <a:p>
            <a:fld id="{E1EB6482-E8AD-494A-B82D-562298BE05A7}" type="slidenum">
              <a:rPr lang="zh-TW" altLang="en-US" smtClean="0"/>
              <a:pPr/>
              <a:t>14</a:t>
            </a:fld>
            <a:endParaRPr lang="zh-TW" altLang="en-US"/>
          </a:p>
        </p:txBody>
      </p:sp>
    </p:spTree>
    <p:extLst>
      <p:ext uri="{BB962C8B-B14F-4D97-AF65-F5344CB8AC3E}">
        <p14:creationId xmlns:p14="http://schemas.microsoft.com/office/powerpoint/2010/main" val="15670313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65BC1AF-2983-4364-823B-C542177805C8}"/>
              </a:ext>
            </a:extLst>
          </p:cNvPr>
          <p:cNvSpPr>
            <a:spLocks noGrp="1"/>
          </p:cNvSpPr>
          <p:nvPr>
            <p:ph type="title"/>
          </p:nvPr>
        </p:nvSpPr>
        <p:spPr/>
        <p:txBody>
          <a:bodyPr/>
          <a:lstStyle/>
          <a:p>
            <a:r>
              <a:rPr lang="en-US" dirty="0"/>
              <a:t>Avogadro</a:t>
            </a:r>
          </a:p>
        </p:txBody>
      </p:sp>
      <p:sp>
        <p:nvSpPr>
          <p:cNvPr id="3" name="內容版面配置區 2">
            <a:extLst>
              <a:ext uri="{FF2B5EF4-FFF2-40B4-BE49-F238E27FC236}">
                <a16:creationId xmlns:a16="http://schemas.microsoft.com/office/drawing/2014/main" id="{57736112-91D3-4C3F-8E87-43C574907A68}"/>
              </a:ext>
            </a:extLst>
          </p:cNvPr>
          <p:cNvSpPr>
            <a:spLocks noGrp="1"/>
          </p:cNvSpPr>
          <p:nvPr>
            <p:ph idx="1"/>
          </p:nvPr>
        </p:nvSpPr>
        <p:spPr/>
        <p:txBody>
          <a:bodyPr/>
          <a:lstStyle/>
          <a:p>
            <a:r>
              <a:rPr lang="en-US" dirty="0"/>
              <a:t>Avogadro is a molecular</a:t>
            </a:r>
            <a:r>
              <a:rPr lang="zh-TW" altLang="en-US" dirty="0"/>
              <a:t> </a:t>
            </a:r>
            <a:r>
              <a:rPr lang="en-US" altLang="zh-TW" dirty="0"/>
              <a:t>editor and visualizer with limited support for force field optimization. It is written as a GUI for the backend </a:t>
            </a:r>
            <a:r>
              <a:rPr lang="en-US" altLang="zh-TW" dirty="0" err="1"/>
              <a:t>openbabel</a:t>
            </a:r>
            <a:endParaRPr lang="en-US" altLang="zh-TW" dirty="0"/>
          </a:p>
          <a:p>
            <a:r>
              <a:rPr lang="en-US" dirty="0"/>
              <a:t>Cross platform</a:t>
            </a:r>
          </a:p>
          <a:p>
            <a:r>
              <a:rPr lang="en-US" dirty="0"/>
              <a:t>Multiple language support</a:t>
            </a:r>
          </a:p>
          <a:p>
            <a:endParaRPr lang="en-US" dirty="0"/>
          </a:p>
        </p:txBody>
      </p:sp>
      <p:sp>
        <p:nvSpPr>
          <p:cNvPr id="4" name="投影片編號版面配置區 3">
            <a:extLst>
              <a:ext uri="{FF2B5EF4-FFF2-40B4-BE49-F238E27FC236}">
                <a16:creationId xmlns:a16="http://schemas.microsoft.com/office/drawing/2014/main" id="{5723CC31-53F0-4844-A717-528D5DD343F3}"/>
              </a:ext>
            </a:extLst>
          </p:cNvPr>
          <p:cNvSpPr>
            <a:spLocks noGrp="1"/>
          </p:cNvSpPr>
          <p:nvPr>
            <p:ph type="sldNum" sz="quarter" idx="12"/>
          </p:nvPr>
        </p:nvSpPr>
        <p:spPr/>
        <p:txBody>
          <a:bodyPr/>
          <a:lstStyle/>
          <a:p>
            <a:fld id="{E1EB6482-E8AD-494A-B82D-562298BE05A7}" type="slidenum">
              <a:rPr lang="zh-TW" altLang="en-US" smtClean="0"/>
              <a:pPr/>
              <a:t>15</a:t>
            </a:fld>
            <a:endParaRPr lang="zh-TW" altLang="en-US"/>
          </a:p>
        </p:txBody>
      </p:sp>
      <p:pic>
        <p:nvPicPr>
          <p:cNvPr id="1026" name="Picture 2" descr="A black sans-serif capital letter A being orbited by two orange stylized electrons with orange trails.">
            <a:extLst>
              <a:ext uri="{FF2B5EF4-FFF2-40B4-BE49-F238E27FC236}">
                <a16:creationId xmlns:a16="http://schemas.microsoft.com/office/drawing/2014/main" id="{AD186C58-25DA-DA4F-8E1F-0D6694F93AA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27216" y="4044646"/>
            <a:ext cx="1625600" cy="16256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Avogadro download | SourceForge.net">
            <a:extLst>
              <a:ext uri="{FF2B5EF4-FFF2-40B4-BE49-F238E27FC236}">
                <a16:creationId xmlns:a16="http://schemas.microsoft.com/office/drawing/2014/main" id="{6E86C190-F69E-1A82-F6D4-D8384CDDBD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01818" y="3584274"/>
            <a:ext cx="3235979" cy="25463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44540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0BEBCE-9506-4097-332D-C22C2A951B46}"/>
              </a:ext>
            </a:extLst>
          </p:cNvPr>
          <p:cNvSpPr>
            <a:spLocks noGrp="1"/>
          </p:cNvSpPr>
          <p:nvPr>
            <p:ph type="title"/>
          </p:nvPr>
        </p:nvSpPr>
        <p:spPr/>
        <p:txBody>
          <a:bodyPr/>
          <a:lstStyle/>
          <a:p>
            <a:r>
              <a:rPr lang="en-US" dirty="0"/>
              <a:t>Mercury</a:t>
            </a:r>
          </a:p>
        </p:txBody>
      </p:sp>
      <p:sp>
        <p:nvSpPr>
          <p:cNvPr id="3" name="Content Placeholder 2">
            <a:extLst>
              <a:ext uri="{FF2B5EF4-FFF2-40B4-BE49-F238E27FC236}">
                <a16:creationId xmlns:a16="http://schemas.microsoft.com/office/drawing/2014/main" id="{5569BB8F-54CB-A714-0A59-6BF6FA908451}"/>
              </a:ext>
            </a:extLst>
          </p:cNvPr>
          <p:cNvSpPr>
            <a:spLocks noGrp="1"/>
          </p:cNvSpPr>
          <p:nvPr>
            <p:ph idx="1"/>
          </p:nvPr>
        </p:nvSpPr>
        <p:spPr/>
        <p:txBody>
          <a:bodyPr/>
          <a:lstStyle/>
          <a:p>
            <a:r>
              <a:rPr lang="en-US" dirty="0"/>
              <a:t>Mercury is a molecular visualizer developed by the Cambridge Crystallographic Data Centre (CCDC)</a:t>
            </a:r>
          </a:p>
          <a:p>
            <a:r>
              <a:rPr lang="en-US" dirty="0"/>
              <a:t>It can be downloaded as a stand-alone software or as a part of the licensed CCDC software suite</a:t>
            </a:r>
          </a:p>
          <a:p>
            <a:r>
              <a:rPr lang="en-US" dirty="0"/>
              <a:t>It is specially designed to handle crystal structures</a:t>
            </a:r>
          </a:p>
          <a:p>
            <a:r>
              <a:rPr lang="en-US" dirty="0"/>
              <a:t>It has limited molecular building functionality</a:t>
            </a:r>
          </a:p>
        </p:txBody>
      </p:sp>
      <p:sp>
        <p:nvSpPr>
          <p:cNvPr id="4" name="Slide Number Placeholder 3">
            <a:extLst>
              <a:ext uri="{FF2B5EF4-FFF2-40B4-BE49-F238E27FC236}">
                <a16:creationId xmlns:a16="http://schemas.microsoft.com/office/drawing/2014/main" id="{AC66AF02-92F6-5F70-86DD-78042F638F8C}"/>
              </a:ext>
            </a:extLst>
          </p:cNvPr>
          <p:cNvSpPr>
            <a:spLocks noGrp="1"/>
          </p:cNvSpPr>
          <p:nvPr>
            <p:ph type="sldNum" sz="quarter" idx="12"/>
          </p:nvPr>
        </p:nvSpPr>
        <p:spPr/>
        <p:txBody>
          <a:bodyPr/>
          <a:lstStyle/>
          <a:p>
            <a:fld id="{E1EB6482-E8AD-494A-B82D-562298BE05A7}" type="slidenum">
              <a:rPr lang="zh-TW" altLang="en-US" smtClean="0"/>
              <a:pPr/>
              <a:t>16</a:t>
            </a:fld>
            <a:endParaRPr lang="zh-TW" altLang="en-US"/>
          </a:p>
        </p:txBody>
      </p:sp>
      <p:pic>
        <p:nvPicPr>
          <p:cNvPr id="3076" name="Picture 4" descr="Free Mercury - CCDC">
            <a:extLst>
              <a:ext uri="{FF2B5EF4-FFF2-40B4-BE49-F238E27FC236}">
                <a16:creationId xmlns:a16="http://schemas.microsoft.com/office/drawing/2014/main" id="{789AF8B6-511F-4D4E-B780-7F88CEEECD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74314" y="3869565"/>
            <a:ext cx="1500486" cy="1500486"/>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Mercury (crystallography) - Wikipedia">
            <a:extLst>
              <a:ext uri="{FF2B5EF4-FFF2-40B4-BE49-F238E27FC236}">
                <a16:creationId xmlns:a16="http://schemas.microsoft.com/office/drawing/2014/main" id="{5F7198F7-A2B2-35ED-725F-9476DCF842F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34000" y="3869565"/>
            <a:ext cx="3352800" cy="2095500"/>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CCDC Home - CCDC">
            <a:extLst>
              <a:ext uri="{FF2B5EF4-FFF2-40B4-BE49-F238E27FC236}">
                <a16:creationId xmlns:a16="http://schemas.microsoft.com/office/drawing/2014/main" id="{8EF689F6-EE38-CA10-0FCE-E1A5290068E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59067" y="5385343"/>
            <a:ext cx="2930979" cy="10154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07717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BBF5B31-9F21-42BB-B3E5-49B55065C91E}"/>
              </a:ext>
            </a:extLst>
          </p:cNvPr>
          <p:cNvSpPr>
            <a:spLocks noGrp="1"/>
          </p:cNvSpPr>
          <p:nvPr>
            <p:ph type="title"/>
          </p:nvPr>
        </p:nvSpPr>
        <p:spPr/>
        <p:txBody>
          <a:bodyPr/>
          <a:lstStyle/>
          <a:p>
            <a:r>
              <a:rPr lang="en-US" altLang="zh-TW" dirty="0"/>
              <a:t>Interactive</a:t>
            </a:r>
            <a:endParaRPr lang="en-US" dirty="0"/>
          </a:p>
        </p:txBody>
      </p:sp>
      <p:sp>
        <p:nvSpPr>
          <p:cNvPr id="3" name="內容版面配置區 2">
            <a:extLst>
              <a:ext uri="{FF2B5EF4-FFF2-40B4-BE49-F238E27FC236}">
                <a16:creationId xmlns:a16="http://schemas.microsoft.com/office/drawing/2014/main" id="{100C2BDE-5D5E-4CBA-A451-0A3623243C94}"/>
              </a:ext>
            </a:extLst>
          </p:cNvPr>
          <p:cNvSpPr>
            <a:spLocks noGrp="1"/>
          </p:cNvSpPr>
          <p:nvPr>
            <p:ph idx="1"/>
          </p:nvPr>
        </p:nvSpPr>
        <p:spPr/>
        <p:txBody>
          <a:bodyPr/>
          <a:lstStyle/>
          <a:p>
            <a:pPr marL="457200" indent="-457200">
              <a:buFont typeface="+mj-lt"/>
              <a:buAutoNum type="arabicPeriod"/>
            </a:pPr>
            <a:r>
              <a:rPr lang="en-US" dirty="0"/>
              <a:t>Obtain the crystallographic information file (</a:t>
            </a:r>
            <a:r>
              <a:rPr lang="en-US" dirty="0" err="1"/>
              <a:t>cif</a:t>
            </a:r>
            <a:r>
              <a:rPr lang="en-US" dirty="0"/>
              <a:t>) for Mo-NH</a:t>
            </a:r>
            <a:r>
              <a:rPr lang="en-US" baseline="-25000" dirty="0"/>
              <a:t>3</a:t>
            </a:r>
            <a:r>
              <a:rPr lang="en-US" dirty="0"/>
              <a:t> complex from ref 6 of the paper using </a:t>
            </a:r>
            <a:r>
              <a:rPr lang="en-US" dirty="0" err="1"/>
              <a:t>webcsd</a:t>
            </a:r>
            <a:r>
              <a:rPr lang="en-US" dirty="0"/>
              <a:t>.</a:t>
            </a:r>
          </a:p>
          <a:p>
            <a:pPr marL="457200" indent="-457200">
              <a:buFont typeface="+mj-lt"/>
              <a:buAutoNum type="arabicPeriod"/>
            </a:pPr>
            <a:r>
              <a:rPr lang="en-US" dirty="0"/>
              <a:t>Remove the bulky R groups on the amide side arms, solvent molecules, and disorders from the </a:t>
            </a:r>
            <a:r>
              <a:rPr lang="en-US" dirty="0" err="1"/>
              <a:t>cif</a:t>
            </a:r>
            <a:r>
              <a:rPr lang="en-US" dirty="0"/>
              <a:t> file using Avogadro (tips: 1) under drawing mode, right click on bonds will replace the bonds with hydrogen caps; 2) under click mode, double click on an atom of a molecule will select the whole molecule; 3) click delete on your keyword will delete the selected atom(s))</a:t>
            </a:r>
          </a:p>
          <a:p>
            <a:pPr marL="457200" indent="-457200">
              <a:buFont typeface="+mj-lt"/>
              <a:buAutoNum type="arabicPeriod"/>
            </a:pPr>
            <a:r>
              <a:rPr lang="en-US" dirty="0"/>
              <a:t>Go to build &gt; Cartesian Builder and copy the coordinates of the modified molecule (30 atoms).</a:t>
            </a:r>
          </a:p>
          <a:p>
            <a:pPr marL="457200" indent="-457200">
              <a:buFont typeface="+mj-lt"/>
              <a:buAutoNum type="arabicPeriod"/>
            </a:pPr>
            <a:endParaRPr lang="en-US" dirty="0"/>
          </a:p>
        </p:txBody>
      </p:sp>
      <p:sp>
        <p:nvSpPr>
          <p:cNvPr id="4" name="投影片編號版面配置區 3">
            <a:extLst>
              <a:ext uri="{FF2B5EF4-FFF2-40B4-BE49-F238E27FC236}">
                <a16:creationId xmlns:a16="http://schemas.microsoft.com/office/drawing/2014/main" id="{67BDB451-CBE2-40CD-8F37-09B7AB4A008D}"/>
              </a:ext>
            </a:extLst>
          </p:cNvPr>
          <p:cNvSpPr>
            <a:spLocks noGrp="1"/>
          </p:cNvSpPr>
          <p:nvPr>
            <p:ph type="sldNum" sz="quarter" idx="12"/>
          </p:nvPr>
        </p:nvSpPr>
        <p:spPr/>
        <p:txBody>
          <a:bodyPr/>
          <a:lstStyle/>
          <a:p>
            <a:fld id="{E1EB6482-E8AD-494A-B82D-562298BE05A7}" type="slidenum">
              <a:rPr lang="zh-TW" altLang="en-US" smtClean="0"/>
              <a:pPr/>
              <a:t>17</a:t>
            </a:fld>
            <a:endParaRPr lang="zh-TW" altLang="en-US"/>
          </a:p>
        </p:txBody>
      </p:sp>
    </p:spTree>
    <p:extLst>
      <p:ext uri="{BB962C8B-B14F-4D97-AF65-F5344CB8AC3E}">
        <p14:creationId xmlns:p14="http://schemas.microsoft.com/office/powerpoint/2010/main" val="30344942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56F4E92-7954-4381-8C34-601AA16F3E30}"/>
              </a:ext>
            </a:extLst>
          </p:cNvPr>
          <p:cNvSpPr>
            <a:spLocks noGrp="1"/>
          </p:cNvSpPr>
          <p:nvPr>
            <p:ph type="title"/>
          </p:nvPr>
        </p:nvSpPr>
        <p:spPr/>
        <p:txBody>
          <a:bodyPr/>
          <a:lstStyle/>
          <a:p>
            <a:r>
              <a:rPr lang="en-US" altLang="zh-TW" dirty="0"/>
              <a:t>Interactive</a:t>
            </a:r>
            <a:endParaRPr lang="en-US" dirty="0"/>
          </a:p>
        </p:txBody>
      </p:sp>
      <p:sp>
        <p:nvSpPr>
          <p:cNvPr id="4" name="投影片編號版面配置區 3">
            <a:extLst>
              <a:ext uri="{FF2B5EF4-FFF2-40B4-BE49-F238E27FC236}">
                <a16:creationId xmlns:a16="http://schemas.microsoft.com/office/drawing/2014/main" id="{DAB465A9-14D3-4512-AA54-585C818A50CA}"/>
              </a:ext>
            </a:extLst>
          </p:cNvPr>
          <p:cNvSpPr>
            <a:spLocks noGrp="1"/>
          </p:cNvSpPr>
          <p:nvPr>
            <p:ph type="sldNum" sz="quarter" idx="12"/>
          </p:nvPr>
        </p:nvSpPr>
        <p:spPr/>
        <p:txBody>
          <a:bodyPr/>
          <a:lstStyle/>
          <a:p>
            <a:fld id="{E1EB6482-E8AD-494A-B82D-562298BE05A7}" type="slidenum">
              <a:rPr lang="zh-TW" altLang="en-US" smtClean="0"/>
              <a:pPr/>
              <a:t>18</a:t>
            </a:fld>
            <a:endParaRPr lang="zh-TW" altLang="en-US"/>
          </a:p>
        </p:txBody>
      </p:sp>
      <p:pic>
        <p:nvPicPr>
          <p:cNvPr id="5" name="圖片 4">
            <a:extLst>
              <a:ext uri="{FF2B5EF4-FFF2-40B4-BE49-F238E27FC236}">
                <a16:creationId xmlns:a16="http://schemas.microsoft.com/office/drawing/2014/main" id="{80C08650-B274-4165-BF76-148A09136C0C}"/>
              </a:ext>
            </a:extLst>
          </p:cNvPr>
          <p:cNvPicPr>
            <a:picLocks noChangeAspect="1"/>
          </p:cNvPicPr>
          <p:nvPr/>
        </p:nvPicPr>
        <p:blipFill rotWithShape="1">
          <a:blip r:embed="rId2"/>
          <a:srcRect t="1053"/>
          <a:stretch/>
        </p:blipFill>
        <p:spPr>
          <a:xfrm>
            <a:off x="863877" y="851025"/>
            <a:ext cx="7416246" cy="5791110"/>
          </a:xfrm>
          <a:prstGeom prst="rect">
            <a:avLst/>
          </a:prstGeom>
        </p:spPr>
      </p:pic>
    </p:spTree>
    <p:extLst>
      <p:ext uri="{BB962C8B-B14F-4D97-AF65-F5344CB8AC3E}">
        <p14:creationId xmlns:p14="http://schemas.microsoft.com/office/powerpoint/2010/main" val="24706310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BBF5B31-9F21-42BB-B3E5-49B55065C91E}"/>
              </a:ext>
            </a:extLst>
          </p:cNvPr>
          <p:cNvSpPr>
            <a:spLocks noGrp="1"/>
          </p:cNvSpPr>
          <p:nvPr>
            <p:ph type="title"/>
          </p:nvPr>
        </p:nvSpPr>
        <p:spPr/>
        <p:txBody>
          <a:bodyPr/>
          <a:lstStyle/>
          <a:p>
            <a:r>
              <a:rPr lang="en-US" altLang="zh-TW" dirty="0"/>
              <a:t>Interactive</a:t>
            </a:r>
            <a:endParaRPr lang="en-US" dirty="0"/>
          </a:p>
        </p:txBody>
      </p:sp>
      <p:sp>
        <p:nvSpPr>
          <p:cNvPr id="3" name="內容版面配置區 2">
            <a:extLst>
              <a:ext uri="{FF2B5EF4-FFF2-40B4-BE49-F238E27FC236}">
                <a16:creationId xmlns:a16="http://schemas.microsoft.com/office/drawing/2014/main" id="{100C2BDE-5D5E-4CBA-A451-0A3623243C94}"/>
              </a:ext>
            </a:extLst>
          </p:cNvPr>
          <p:cNvSpPr>
            <a:spLocks noGrp="1"/>
          </p:cNvSpPr>
          <p:nvPr>
            <p:ph idx="1"/>
          </p:nvPr>
        </p:nvSpPr>
        <p:spPr/>
        <p:txBody>
          <a:bodyPr/>
          <a:lstStyle/>
          <a:p>
            <a:pPr marL="457200" indent="-457200">
              <a:buFont typeface="+mj-lt"/>
              <a:buAutoNum type="arabicPeriod"/>
            </a:pPr>
            <a:r>
              <a:rPr lang="en-US" dirty="0"/>
              <a:t>Paste the coordinates to “Mo-TAEA-NH3.xyz” in Exercise1.</a:t>
            </a:r>
          </a:p>
          <a:p>
            <a:pPr marL="457200" indent="-457200">
              <a:buFont typeface="+mj-lt"/>
              <a:buAutoNum type="arabicPeriod"/>
            </a:pPr>
            <a:r>
              <a:rPr lang="en-US" dirty="0"/>
              <a:t>Submit the optimization job.</a:t>
            </a:r>
          </a:p>
          <a:p>
            <a:pPr marL="457200" indent="-457200">
              <a:buFont typeface="+mj-lt"/>
              <a:buAutoNum type="arabicPeriod"/>
            </a:pPr>
            <a:r>
              <a:rPr lang="en-US" dirty="0"/>
              <a:t>Read the input file. What do you see that is different from those before?</a:t>
            </a:r>
          </a:p>
        </p:txBody>
      </p:sp>
      <p:sp>
        <p:nvSpPr>
          <p:cNvPr id="4" name="投影片編號版面配置區 3">
            <a:extLst>
              <a:ext uri="{FF2B5EF4-FFF2-40B4-BE49-F238E27FC236}">
                <a16:creationId xmlns:a16="http://schemas.microsoft.com/office/drawing/2014/main" id="{67BDB451-CBE2-40CD-8F37-09B7AB4A008D}"/>
              </a:ext>
            </a:extLst>
          </p:cNvPr>
          <p:cNvSpPr>
            <a:spLocks noGrp="1"/>
          </p:cNvSpPr>
          <p:nvPr>
            <p:ph type="sldNum" sz="quarter" idx="12"/>
          </p:nvPr>
        </p:nvSpPr>
        <p:spPr/>
        <p:txBody>
          <a:bodyPr/>
          <a:lstStyle/>
          <a:p>
            <a:fld id="{E1EB6482-E8AD-494A-B82D-562298BE05A7}" type="slidenum">
              <a:rPr lang="zh-TW" altLang="en-US" smtClean="0"/>
              <a:pPr/>
              <a:t>19</a:t>
            </a:fld>
            <a:endParaRPr lang="zh-TW" altLang="en-US"/>
          </a:p>
        </p:txBody>
      </p:sp>
    </p:spTree>
    <p:extLst>
      <p:ext uri="{BB962C8B-B14F-4D97-AF65-F5344CB8AC3E}">
        <p14:creationId xmlns:p14="http://schemas.microsoft.com/office/powerpoint/2010/main" val="11264003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72DBA29-FD80-475C-BC8D-CC358FA9998F}"/>
              </a:ext>
            </a:extLst>
          </p:cNvPr>
          <p:cNvSpPr>
            <a:spLocks noGrp="1"/>
          </p:cNvSpPr>
          <p:nvPr>
            <p:ph type="title"/>
          </p:nvPr>
        </p:nvSpPr>
        <p:spPr/>
        <p:txBody>
          <a:bodyPr/>
          <a:lstStyle/>
          <a:p>
            <a:r>
              <a:rPr lang="en-US" altLang="zh-TW" dirty="0"/>
              <a:t>Suggested readings</a:t>
            </a:r>
            <a:endParaRPr lang="en-US" dirty="0"/>
          </a:p>
        </p:txBody>
      </p:sp>
      <p:sp>
        <p:nvSpPr>
          <p:cNvPr id="3" name="內容版面配置區 2">
            <a:extLst>
              <a:ext uri="{FF2B5EF4-FFF2-40B4-BE49-F238E27FC236}">
                <a16:creationId xmlns:a16="http://schemas.microsoft.com/office/drawing/2014/main" id="{96E1CCBA-95A9-48B0-A9C4-DFED64C8B503}"/>
              </a:ext>
            </a:extLst>
          </p:cNvPr>
          <p:cNvSpPr>
            <a:spLocks noGrp="1"/>
          </p:cNvSpPr>
          <p:nvPr>
            <p:ph idx="1"/>
          </p:nvPr>
        </p:nvSpPr>
        <p:spPr/>
        <p:txBody>
          <a:bodyPr/>
          <a:lstStyle/>
          <a:p>
            <a:pPr marL="457200" indent="-457200">
              <a:buAutoNum type="arabicParenBoth"/>
            </a:pPr>
            <a:r>
              <a:rPr lang="en-US" dirty="0">
                <a:effectLst/>
              </a:rPr>
              <a:t>Cremer, D. </a:t>
            </a:r>
            <a:r>
              <a:rPr lang="en-US" b="1" dirty="0" err="1">
                <a:effectLst/>
              </a:rPr>
              <a:t>Møller</a:t>
            </a:r>
            <a:r>
              <a:rPr lang="en-US" b="1" dirty="0">
                <a:effectLst/>
              </a:rPr>
              <a:t>–</a:t>
            </a:r>
            <a:r>
              <a:rPr lang="en-US" b="1" dirty="0" err="1">
                <a:effectLst/>
              </a:rPr>
              <a:t>Plesset</a:t>
            </a:r>
            <a:r>
              <a:rPr lang="en-US" b="1" dirty="0">
                <a:effectLst/>
              </a:rPr>
              <a:t> Perturbation Theory: From Small Molecule Methods to Methods for Thousands of Atoms. </a:t>
            </a:r>
            <a:r>
              <a:rPr lang="en-US" i="1" dirty="0">
                <a:effectLst/>
              </a:rPr>
              <a:t>WIREs Computational Molecular Science</a:t>
            </a:r>
            <a:r>
              <a:rPr lang="en-US" dirty="0">
                <a:effectLst/>
              </a:rPr>
              <a:t> </a:t>
            </a:r>
            <a:r>
              <a:rPr lang="en-US" b="1" dirty="0">
                <a:effectLst/>
              </a:rPr>
              <a:t>2011</a:t>
            </a:r>
            <a:r>
              <a:rPr lang="en-US" dirty="0">
                <a:effectLst/>
              </a:rPr>
              <a:t>, </a:t>
            </a:r>
            <a:r>
              <a:rPr lang="en-US" i="1" dirty="0">
                <a:effectLst/>
              </a:rPr>
              <a:t>1</a:t>
            </a:r>
            <a:r>
              <a:rPr lang="en-US" dirty="0">
                <a:effectLst/>
              </a:rPr>
              <a:t> (4), 509–530. </a:t>
            </a:r>
          </a:p>
          <a:p>
            <a:pPr marL="457200" indent="-457200">
              <a:buAutoNum type="arabicParenBoth"/>
            </a:pPr>
            <a:r>
              <a:rPr lang="en-US" dirty="0">
                <a:effectLst/>
              </a:rPr>
              <a:t>(2) Bartlett, R. J.; </a:t>
            </a:r>
            <a:r>
              <a:rPr lang="en-US" dirty="0" err="1">
                <a:effectLst/>
              </a:rPr>
              <a:t>Musiał</a:t>
            </a:r>
            <a:r>
              <a:rPr lang="en-US" dirty="0">
                <a:effectLst/>
              </a:rPr>
              <a:t>, M. </a:t>
            </a:r>
            <a:r>
              <a:rPr lang="en-US" b="1" dirty="0">
                <a:effectLst/>
              </a:rPr>
              <a:t>Coupled-Cluster Theory in Quantum Chemistry. </a:t>
            </a:r>
            <a:r>
              <a:rPr lang="en-US" i="1" dirty="0">
                <a:effectLst/>
              </a:rPr>
              <a:t>Rev. Mod. Phys.</a:t>
            </a:r>
            <a:r>
              <a:rPr lang="en-US" dirty="0">
                <a:effectLst/>
              </a:rPr>
              <a:t> </a:t>
            </a:r>
            <a:r>
              <a:rPr lang="en-US" b="1" dirty="0">
                <a:effectLst/>
              </a:rPr>
              <a:t>2007</a:t>
            </a:r>
            <a:r>
              <a:rPr lang="en-US" dirty="0">
                <a:effectLst/>
              </a:rPr>
              <a:t>, </a:t>
            </a:r>
            <a:r>
              <a:rPr lang="en-US" i="1" dirty="0">
                <a:effectLst/>
              </a:rPr>
              <a:t>79</a:t>
            </a:r>
            <a:r>
              <a:rPr lang="en-US" dirty="0">
                <a:effectLst/>
              </a:rPr>
              <a:t> (1), 291–352. </a:t>
            </a:r>
            <a:endParaRPr lang="en-US" dirty="0"/>
          </a:p>
        </p:txBody>
      </p:sp>
      <p:sp>
        <p:nvSpPr>
          <p:cNvPr id="4" name="投影片編號版面配置區 3">
            <a:extLst>
              <a:ext uri="{FF2B5EF4-FFF2-40B4-BE49-F238E27FC236}">
                <a16:creationId xmlns:a16="http://schemas.microsoft.com/office/drawing/2014/main" id="{EB9867CD-6AC9-463B-BDC2-56431920D3EA}"/>
              </a:ext>
            </a:extLst>
          </p:cNvPr>
          <p:cNvSpPr>
            <a:spLocks noGrp="1"/>
          </p:cNvSpPr>
          <p:nvPr>
            <p:ph type="sldNum" sz="quarter" idx="12"/>
          </p:nvPr>
        </p:nvSpPr>
        <p:spPr/>
        <p:txBody>
          <a:bodyPr/>
          <a:lstStyle/>
          <a:p>
            <a:fld id="{E1EB6482-E8AD-494A-B82D-562298BE05A7}" type="slidenum">
              <a:rPr lang="zh-TW" altLang="en-US" smtClean="0"/>
              <a:pPr/>
              <a:t>2</a:t>
            </a:fld>
            <a:endParaRPr lang="zh-TW" altLang="en-US"/>
          </a:p>
        </p:txBody>
      </p:sp>
    </p:spTree>
    <p:extLst>
      <p:ext uri="{BB962C8B-B14F-4D97-AF65-F5344CB8AC3E}">
        <p14:creationId xmlns:p14="http://schemas.microsoft.com/office/powerpoint/2010/main" val="23391705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D4252BA6-C7F0-6D4A-A3DE-4099F889A8D6}"/>
              </a:ext>
            </a:extLst>
          </p:cNvPr>
          <p:cNvSpPr>
            <a:spLocks noGrp="1" noChangeArrowheads="1"/>
          </p:cNvSpPr>
          <p:nvPr>
            <p:ph type="title"/>
          </p:nvPr>
        </p:nvSpPr>
        <p:spPr/>
        <p:txBody>
          <a:bodyPr/>
          <a:lstStyle/>
          <a:p>
            <a:pPr>
              <a:lnSpc>
                <a:spcPct val="100000"/>
              </a:lnSpc>
            </a:pPr>
            <a:r>
              <a:rPr lang="en-US" sz="2800" dirty="0"/>
              <a:t>Errors in DFT</a:t>
            </a:r>
          </a:p>
        </p:txBody>
      </p:sp>
      <p:sp>
        <p:nvSpPr>
          <p:cNvPr id="8" name="Slide Number Placeholder 7">
            <a:extLst>
              <a:ext uri="{FF2B5EF4-FFF2-40B4-BE49-F238E27FC236}">
                <a16:creationId xmlns:a16="http://schemas.microsoft.com/office/drawing/2014/main" id="{37401619-ACC5-2DFE-5B01-4D80AB036016}"/>
              </a:ext>
            </a:extLst>
          </p:cNvPr>
          <p:cNvSpPr>
            <a:spLocks noGrp="1"/>
          </p:cNvSpPr>
          <p:nvPr>
            <p:ph type="sldNum" sz="quarter" idx="12"/>
          </p:nvPr>
        </p:nvSpPr>
        <p:spPr/>
        <p:txBody>
          <a:bodyPr/>
          <a:lstStyle/>
          <a:p>
            <a:fld id="{E1EB6482-E8AD-494A-B82D-562298BE05A7}" type="slidenum">
              <a:rPr lang="zh-TW" altLang="en-US" smtClean="0"/>
              <a:pPr/>
              <a:t>20</a:t>
            </a:fld>
            <a:endParaRPr lang="zh-TW" altLang="en-US" dirty="0"/>
          </a:p>
        </p:txBody>
      </p:sp>
      <p:pic>
        <p:nvPicPr>
          <p:cNvPr id="2050" name="Picture 2">
            <a:extLst>
              <a:ext uri="{FF2B5EF4-FFF2-40B4-BE49-F238E27FC236}">
                <a16:creationId xmlns:a16="http://schemas.microsoft.com/office/drawing/2014/main" id="{AD3F0CDD-A9B9-44E6-B1E7-FFDC88A9B1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9758" y="796233"/>
            <a:ext cx="6344484" cy="5338560"/>
          </a:xfrm>
          <a:prstGeom prst="rect">
            <a:avLst/>
          </a:prstGeom>
          <a:noFill/>
          <a:extLst>
            <a:ext uri="{909E8E84-426E-40DD-AFC4-6F175D3DCCD1}">
              <a14:hiddenFill xmlns:a14="http://schemas.microsoft.com/office/drawing/2010/main">
                <a:solidFill>
                  <a:srgbClr val="FFFFFF"/>
                </a:solidFill>
              </a14:hiddenFill>
            </a:ext>
          </a:extLst>
        </p:spPr>
      </p:pic>
      <p:sp>
        <p:nvSpPr>
          <p:cNvPr id="16" name="文字方塊 15">
            <a:extLst>
              <a:ext uri="{FF2B5EF4-FFF2-40B4-BE49-F238E27FC236}">
                <a16:creationId xmlns:a16="http://schemas.microsoft.com/office/drawing/2014/main" id="{A7B1EE53-A852-488D-B64C-A0EE231F5AB9}"/>
              </a:ext>
            </a:extLst>
          </p:cNvPr>
          <p:cNvSpPr txBox="1"/>
          <p:nvPr/>
        </p:nvSpPr>
        <p:spPr>
          <a:xfrm>
            <a:off x="0" y="6519446"/>
            <a:ext cx="3574473" cy="338554"/>
          </a:xfrm>
          <a:prstGeom prst="rect">
            <a:avLst/>
          </a:prstGeom>
          <a:noFill/>
        </p:spPr>
        <p:txBody>
          <a:bodyPr wrap="square">
            <a:spAutoFit/>
          </a:bodyPr>
          <a:lstStyle/>
          <a:p>
            <a:pPr>
              <a:spcBef>
                <a:spcPts val="0"/>
              </a:spcBef>
              <a:spcAft>
                <a:spcPts val="0"/>
              </a:spcAft>
            </a:pPr>
            <a:r>
              <a:rPr lang="en-US" sz="800" dirty="0">
                <a:effectLst/>
              </a:rPr>
              <a:t>Cohen, A. J.; Mori-Sánchez, P.; Yang, W. Insights into Current Limitations of Density Functional Theory. </a:t>
            </a:r>
            <a:r>
              <a:rPr lang="en-US" sz="800" i="1" dirty="0">
                <a:effectLst/>
              </a:rPr>
              <a:t>Science</a:t>
            </a:r>
            <a:r>
              <a:rPr lang="en-US" sz="800" dirty="0">
                <a:effectLst/>
              </a:rPr>
              <a:t> </a:t>
            </a:r>
            <a:r>
              <a:rPr lang="en-US" sz="800" b="1" dirty="0">
                <a:effectLst/>
              </a:rPr>
              <a:t>2008</a:t>
            </a:r>
            <a:r>
              <a:rPr lang="en-US" sz="800" dirty="0">
                <a:effectLst/>
              </a:rPr>
              <a:t>, </a:t>
            </a:r>
            <a:r>
              <a:rPr lang="en-US" sz="800" i="1" dirty="0">
                <a:effectLst/>
              </a:rPr>
              <a:t>321</a:t>
            </a:r>
            <a:r>
              <a:rPr lang="en-US" sz="800" dirty="0">
                <a:effectLst/>
              </a:rPr>
              <a:t> (5890), 792–794. </a:t>
            </a:r>
          </a:p>
        </p:txBody>
      </p:sp>
    </p:spTree>
    <p:extLst>
      <p:ext uri="{BB962C8B-B14F-4D97-AF65-F5344CB8AC3E}">
        <p14:creationId xmlns:p14="http://schemas.microsoft.com/office/powerpoint/2010/main" val="18140801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D4252BA6-C7F0-6D4A-A3DE-4099F889A8D6}"/>
              </a:ext>
            </a:extLst>
          </p:cNvPr>
          <p:cNvSpPr>
            <a:spLocks noGrp="1" noChangeArrowheads="1"/>
          </p:cNvSpPr>
          <p:nvPr>
            <p:ph type="title"/>
          </p:nvPr>
        </p:nvSpPr>
        <p:spPr/>
        <p:txBody>
          <a:bodyPr/>
          <a:lstStyle/>
          <a:p>
            <a:r>
              <a:rPr lang="en-US" dirty="0" err="1"/>
              <a:t>Fock</a:t>
            </a:r>
            <a:r>
              <a:rPr lang="en-US" dirty="0"/>
              <a:t> operator</a:t>
            </a:r>
          </a:p>
        </p:txBody>
      </p:sp>
      <p:sp>
        <p:nvSpPr>
          <p:cNvPr id="8" name="Slide Number Placeholder 7">
            <a:extLst>
              <a:ext uri="{FF2B5EF4-FFF2-40B4-BE49-F238E27FC236}">
                <a16:creationId xmlns:a16="http://schemas.microsoft.com/office/drawing/2014/main" id="{37401619-ACC5-2DFE-5B01-4D80AB036016}"/>
              </a:ext>
            </a:extLst>
          </p:cNvPr>
          <p:cNvSpPr>
            <a:spLocks noGrp="1"/>
          </p:cNvSpPr>
          <p:nvPr>
            <p:ph type="sldNum" sz="quarter" idx="12"/>
          </p:nvPr>
        </p:nvSpPr>
        <p:spPr/>
        <p:txBody>
          <a:bodyPr/>
          <a:lstStyle/>
          <a:p>
            <a:fld id="{E1EB6482-E8AD-494A-B82D-562298BE05A7}" type="slidenum">
              <a:rPr lang="zh-TW" altLang="en-US" smtClean="0"/>
              <a:pPr/>
              <a:t>21</a:t>
            </a:fld>
            <a:endParaRPr lang="zh-TW" altLang="en-US"/>
          </a:p>
        </p:txBody>
      </p:sp>
      <p:sp>
        <p:nvSpPr>
          <p:cNvPr id="15" name="TextBox 14">
            <a:extLst>
              <a:ext uri="{FF2B5EF4-FFF2-40B4-BE49-F238E27FC236}">
                <a16:creationId xmlns:a16="http://schemas.microsoft.com/office/drawing/2014/main" id="{F195439E-DA95-699D-70D4-9DC985EDDFDB}"/>
              </a:ext>
            </a:extLst>
          </p:cNvPr>
          <p:cNvSpPr txBox="1"/>
          <p:nvPr/>
        </p:nvSpPr>
        <p:spPr>
          <a:xfrm>
            <a:off x="390545" y="779664"/>
            <a:ext cx="8296256" cy="1200329"/>
          </a:xfrm>
          <a:prstGeom prst="rect">
            <a:avLst/>
          </a:prstGeom>
          <a:noFill/>
        </p:spPr>
        <p:txBody>
          <a:bodyPr wrap="square" rtlCol="0">
            <a:spAutoFit/>
          </a:bodyPr>
          <a:lstStyle/>
          <a:p>
            <a:pPr algn="just"/>
            <a:r>
              <a:rPr lang="en-US" sz="2400" dirty="0"/>
              <a:t>In order for the </a:t>
            </a:r>
            <a:r>
              <a:rPr lang="en-US" sz="2400" i="1" dirty="0"/>
              <a:t>Hamiltonian to act on N-electrons within a mean-field</a:t>
            </a:r>
            <a:r>
              <a:rPr lang="en-US" sz="2400" dirty="0"/>
              <a:t>, the two-electron integrals are replaced with mean-field integrals (operators).</a:t>
            </a:r>
          </a:p>
        </p:txBody>
      </p:sp>
      <p:pic>
        <p:nvPicPr>
          <p:cNvPr id="11" name="Picture 10">
            <a:extLst>
              <a:ext uri="{FF2B5EF4-FFF2-40B4-BE49-F238E27FC236}">
                <a16:creationId xmlns:a16="http://schemas.microsoft.com/office/drawing/2014/main" id="{44623CBA-8682-2652-855A-AEFE0745A799}"/>
              </a:ext>
            </a:extLst>
          </p:cNvPr>
          <p:cNvPicPr>
            <a:picLocks noChangeAspect="1"/>
          </p:cNvPicPr>
          <p:nvPr/>
        </p:nvPicPr>
        <p:blipFill>
          <a:blip r:embed="rId2"/>
          <a:stretch>
            <a:fillRect/>
          </a:stretch>
        </p:blipFill>
        <p:spPr>
          <a:xfrm>
            <a:off x="488518" y="3429000"/>
            <a:ext cx="7772400" cy="908869"/>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98A685BD-68CB-DB5D-2510-5A27D0E2751B}"/>
                  </a:ext>
                </a:extLst>
              </p:cNvPr>
              <p:cNvSpPr txBox="1"/>
              <p:nvPr/>
            </p:nvSpPr>
            <p:spPr>
              <a:xfrm rot="7567766">
                <a:off x="3216530" y="2845717"/>
                <a:ext cx="535724"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m:t>
                      </m:r>
                    </m:oMath>
                  </m:oMathPara>
                </a14:m>
                <a:endParaRPr lang="en-US" sz="2400" dirty="0"/>
              </a:p>
            </p:txBody>
          </p:sp>
        </mc:Choice>
        <mc:Fallback xmlns="">
          <p:sp>
            <p:nvSpPr>
              <p:cNvPr id="12" name="TextBox 11">
                <a:extLst>
                  <a:ext uri="{FF2B5EF4-FFF2-40B4-BE49-F238E27FC236}">
                    <a16:creationId xmlns:a16="http://schemas.microsoft.com/office/drawing/2014/main" id="{98A685BD-68CB-DB5D-2510-5A27D0E2751B}"/>
                  </a:ext>
                </a:extLst>
              </p:cNvPr>
              <p:cNvSpPr txBox="1">
                <a:spLocks noRot="1" noChangeAspect="1" noMove="1" noResize="1" noEditPoints="1" noAdjustHandles="1" noChangeArrowheads="1" noChangeShapeType="1" noTextEdit="1"/>
              </p:cNvSpPr>
              <p:nvPr/>
            </p:nvSpPr>
            <p:spPr>
              <a:xfrm rot="7567766">
                <a:off x="3216530" y="2845717"/>
                <a:ext cx="535724" cy="461665"/>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5BDDAA9-EAB2-5EB5-E6AB-690757025EB8}"/>
                  </a:ext>
                </a:extLst>
              </p:cNvPr>
              <p:cNvSpPr txBox="1"/>
              <p:nvPr/>
            </p:nvSpPr>
            <p:spPr>
              <a:xfrm>
                <a:off x="390543" y="4335740"/>
                <a:ext cx="8296256" cy="2328266"/>
              </a:xfrm>
              <a:prstGeom prst="rect">
                <a:avLst/>
              </a:prstGeom>
              <a:noFill/>
            </p:spPr>
            <p:txBody>
              <a:bodyPr wrap="square" rtlCol="0">
                <a:spAutoFit/>
              </a:bodyPr>
              <a:lstStyle/>
              <a:p>
                <a:pPr marL="342900" indent="-342900" algn="just">
                  <a:buFont typeface="Arial" panose="020B0604020202020204" pitchFamily="34" charset="0"/>
                  <a:buChar char="•"/>
                </a:pPr>
                <a:r>
                  <a:rPr lang="en-US" sz="2400" dirty="0"/>
                  <a:t>The first term </a:t>
                </a:r>
                <a14:m>
                  <m:oMath xmlns:m="http://schemas.openxmlformats.org/officeDocument/2006/math">
                    <m:sSub>
                      <m:sSubPr>
                        <m:ctrlPr>
                          <a:rPr lang="en-US" sz="2400" b="0" i="1" smtClean="0">
                            <a:latin typeface="Cambria Math" panose="02040503050406030204" pitchFamily="18" charset="0"/>
                          </a:rPr>
                        </m:ctrlPr>
                      </m:sSubPr>
                      <m:e>
                        <m:acc>
                          <m:accPr>
                            <m:chr m:val="̂"/>
                            <m:ctrlPr>
                              <a:rPr lang="en-US" sz="2400" i="1" smtClean="0">
                                <a:latin typeface="Cambria Math" panose="02040503050406030204" pitchFamily="18" charset="0"/>
                              </a:rPr>
                            </m:ctrlPr>
                          </m:accPr>
                          <m:e>
                            <m:r>
                              <a:rPr lang="en-US" sz="2400" b="0" i="1" smtClean="0">
                                <a:latin typeface="Cambria Math" panose="02040503050406030204" pitchFamily="18" charset="0"/>
                              </a:rPr>
                              <m:t>𝐽</m:t>
                            </m:r>
                          </m:e>
                        </m:acc>
                      </m:e>
                      <m:sub>
                        <m:r>
                          <a:rPr lang="en-US" sz="2400" b="0" i="1" smtClean="0">
                            <a:latin typeface="Cambria Math" panose="02040503050406030204" pitchFamily="18" charset="0"/>
                          </a:rPr>
                          <m:t>𝑏</m:t>
                        </m:r>
                      </m:sub>
                    </m:sSub>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e>
                    </m:d>
                  </m:oMath>
                </a14:m>
                <a:r>
                  <a:rPr lang="en-US" sz="2400" dirty="0"/>
                  <a:t> is a local operator that describes the total averaged potential acting on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𝜒</m:t>
                        </m:r>
                      </m:e>
                      <m:sub>
                        <m:r>
                          <a:rPr lang="en-US" sz="2400" b="0" i="1" smtClean="0">
                            <a:latin typeface="Cambria Math" panose="02040503050406030204" pitchFamily="18" charset="0"/>
                          </a:rPr>
                          <m:t>𝑎</m:t>
                        </m:r>
                      </m:sub>
                    </m:sSub>
                    <m:r>
                      <a:rPr lang="en-US" sz="2400" b="0" i="1" smtClean="0">
                        <a:latin typeface="Cambria Math" panose="02040503050406030204" pitchFamily="18" charset="0"/>
                      </a:rPr>
                      <m:t>(1)</m:t>
                    </m:r>
                  </m:oMath>
                </a14:m>
                <a:r>
                  <a:rPr lang="en-US" sz="2400" dirty="0"/>
                  <a:t>.</a:t>
                </a:r>
              </a:p>
              <a:p>
                <a:pPr marL="342900" indent="-342900" algn="just">
                  <a:buFont typeface="Arial" panose="020B0604020202020204" pitchFamily="34" charset="0"/>
                  <a:buChar char="•"/>
                </a:pPr>
                <a:r>
                  <a:rPr lang="en-US" sz="2400" dirty="0"/>
                  <a:t>The second term </a:t>
                </a:r>
                <a14:m>
                  <m:oMath xmlns:m="http://schemas.openxmlformats.org/officeDocument/2006/math">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b="0" i="1" smtClean="0">
                                <a:latin typeface="Cambria Math" panose="02040503050406030204" pitchFamily="18" charset="0"/>
                              </a:rPr>
                              <m:t>𝐾</m:t>
                            </m:r>
                          </m:e>
                        </m:acc>
                      </m:e>
                      <m:sub>
                        <m:r>
                          <a:rPr lang="en-US" sz="2400" i="1">
                            <a:latin typeface="Cambria Math" panose="02040503050406030204" pitchFamily="18" charset="0"/>
                          </a:rPr>
                          <m:t>𝑏</m:t>
                        </m:r>
                      </m:sub>
                    </m:sSub>
                    <m:d>
                      <m:dPr>
                        <m:ctrlPr>
                          <a:rPr lang="en-US" sz="2400" i="1">
                            <a:latin typeface="Cambria Math" panose="02040503050406030204" pitchFamily="18" charset="0"/>
                          </a:rPr>
                        </m:ctrlPr>
                      </m:dPr>
                      <m:e>
                        <m:r>
                          <a:rPr lang="en-US" sz="2400" i="1">
                            <a:latin typeface="Cambria Math" panose="02040503050406030204" pitchFamily="18" charset="0"/>
                          </a:rPr>
                          <m:t>1</m:t>
                        </m:r>
                      </m:e>
                    </m:d>
                  </m:oMath>
                </a14:m>
                <a:r>
                  <a:rPr lang="en-US" sz="2400" dirty="0"/>
                  <a:t> is a </a:t>
                </a:r>
                <a:r>
                  <a:rPr lang="en-US" sz="2400" i="1" dirty="0"/>
                  <a:t>non-local</a:t>
                </a:r>
                <a:r>
                  <a:rPr lang="en-US" sz="2400" dirty="0"/>
                  <a:t> operator that describes the total averaged potential, formed by other electrons if they were smeared in the space of </a:t>
                </a:r>
                <a14:m>
                  <m:oMath xmlns:m="http://schemas.openxmlformats.org/officeDocument/2006/math">
                    <m:sSubSup>
                      <m:sSubSupPr>
                        <m:ctrlPr>
                          <a:rPr lang="en-US" sz="2400" b="0" i="1" smtClean="0">
                            <a:latin typeface="Cambria Math" panose="02040503050406030204" pitchFamily="18" charset="0"/>
                          </a:rPr>
                        </m:ctrlPr>
                      </m:sSubSupPr>
                      <m:e>
                        <m:r>
                          <a:rPr lang="en-US" sz="2400" i="1">
                            <a:latin typeface="Cambria Math" panose="02040503050406030204" pitchFamily="18" charset="0"/>
                          </a:rPr>
                          <m:t>𝜒</m:t>
                        </m:r>
                      </m:e>
                      <m:sub>
                        <m:r>
                          <a:rPr lang="en-US" sz="2400" i="1">
                            <a:latin typeface="Cambria Math" panose="02040503050406030204" pitchFamily="18" charset="0"/>
                          </a:rPr>
                          <m:t>𝑏</m:t>
                        </m:r>
                      </m:sub>
                      <m:sup>
                        <m:r>
                          <a:rPr lang="en-US" sz="2400" b="0" i="1" smtClean="0">
                            <a:latin typeface="Cambria Math" panose="02040503050406030204" pitchFamily="18" charset="0"/>
                          </a:rPr>
                          <m:t>∗</m:t>
                        </m:r>
                      </m:sup>
                    </m:sSubSup>
                    <m:sSub>
                      <m:sSubPr>
                        <m:ctrlPr>
                          <a:rPr lang="en-US" sz="2400" i="1">
                            <a:latin typeface="Cambria Math" panose="02040503050406030204" pitchFamily="18" charset="0"/>
                          </a:rPr>
                        </m:ctrlPr>
                      </m:sSubPr>
                      <m:e>
                        <m:r>
                          <a:rPr lang="en-US" sz="2400" i="1">
                            <a:latin typeface="Cambria Math" panose="02040503050406030204" pitchFamily="18" charset="0"/>
                          </a:rPr>
                          <m:t>𝜒</m:t>
                        </m:r>
                      </m:e>
                      <m:sub>
                        <m:r>
                          <a:rPr lang="en-US" sz="2400" b="0" i="1" smtClean="0">
                            <a:latin typeface="Cambria Math" panose="02040503050406030204" pitchFamily="18" charset="0"/>
                          </a:rPr>
                          <m:t>𝑎</m:t>
                        </m:r>
                      </m:sub>
                    </m:sSub>
                  </m:oMath>
                </a14:m>
                <a:r>
                  <a:rPr lang="en-US" sz="2400" dirty="0"/>
                  <a:t>, acting on electron one if it was in spin orbital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𝜒</m:t>
                        </m:r>
                      </m:e>
                      <m:sub>
                        <m:r>
                          <a:rPr lang="en-US" sz="2400" b="0" i="1" smtClean="0">
                            <a:latin typeface="Cambria Math" panose="02040503050406030204" pitchFamily="18" charset="0"/>
                          </a:rPr>
                          <m:t>𝑏</m:t>
                        </m:r>
                      </m:sub>
                    </m:sSub>
                  </m:oMath>
                </a14:m>
                <a:r>
                  <a:rPr lang="en-US" sz="2400" dirty="0"/>
                  <a:t>. </a:t>
                </a:r>
              </a:p>
            </p:txBody>
          </p:sp>
        </mc:Choice>
        <mc:Fallback xmlns="">
          <p:sp>
            <p:nvSpPr>
              <p:cNvPr id="7" name="TextBox 6">
                <a:extLst>
                  <a:ext uri="{FF2B5EF4-FFF2-40B4-BE49-F238E27FC236}">
                    <a16:creationId xmlns:a16="http://schemas.microsoft.com/office/drawing/2014/main" id="{15BDDAA9-EAB2-5EB5-E6AB-690757025EB8}"/>
                  </a:ext>
                </a:extLst>
              </p:cNvPr>
              <p:cNvSpPr txBox="1">
                <a:spLocks noRot="1" noChangeAspect="1" noMove="1" noResize="1" noEditPoints="1" noAdjustHandles="1" noChangeArrowheads="1" noChangeShapeType="1" noTextEdit="1"/>
              </p:cNvSpPr>
              <p:nvPr/>
            </p:nvSpPr>
            <p:spPr>
              <a:xfrm>
                <a:off x="390543" y="4335740"/>
                <a:ext cx="8296256" cy="2328266"/>
              </a:xfrm>
              <a:prstGeom prst="rect">
                <a:avLst/>
              </a:prstGeom>
              <a:blipFill>
                <a:blip r:embed="rId5"/>
                <a:stretch>
                  <a:fillRect l="-917" t="-1630" r="-2141" b="-4891"/>
                </a:stretch>
              </a:blipFill>
            </p:spPr>
            <p:txBody>
              <a:bodyPr/>
              <a:lstStyle/>
              <a:p>
                <a:r>
                  <a:rPr lang="en-US">
                    <a:noFill/>
                  </a:rPr>
                  <a:t> </a:t>
                </a:r>
              </a:p>
            </p:txBody>
          </p:sp>
        </mc:Fallback>
      </mc:AlternateContent>
      <p:pic>
        <p:nvPicPr>
          <p:cNvPr id="13" name="圖片 12">
            <a:extLst>
              <a:ext uri="{FF2B5EF4-FFF2-40B4-BE49-F238E27FC236}">
                <a16:creationId xmlns:a16="http://schemas.microsoft.com/office/drawing/2014/main" id="{23277092-0E69-4782-9237-FA221DA8AB8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40990" y="2026033"/>
            <a:ext cx="4972418" cy="771909"/>
          </a:xfrm>
          <a:prstGeom prst="rect">
            <a:avLst/>
          </a:prstGeom>
        </p:spPr>
      </p:pic>
      <p:pic>
        <p:nvPicPr>
          <p:cNvPr id="14" name="Picture 12">
            <a:extLst>
              <a:ext uri="{FF2B5EF4-FFF2-40B4-BE49-F238E27FC236}">
                <a16:creationId xmlns:a16="http://schemas.microsoft.com/office/drawing/2014/main" id="{6CCD676A-31E2-41DF-A690-7A04F6EF2F5C}"/>
              </a:ext>
            </a:extLst>
          </p:cNvPr>
          <p:cNvPicPr>
            <a:picLocks noChangeAspect="1"/>
          </p:cNvPicPr>
          <p:nvPr/>
        </p:nvPicPr>
        <p:blipFill rotWithShape="1">
          <a:blip r:embed="rId7">
            <a:extLst>
              <a:ext uri="{28A0092B-C50C-407E-A947-70E740481C1C}">
                <a14:useLocalDpi xmlns:a14="http://schemas.microsoft.com/office/drawing/2010/main" val="0"/>
              </a:ext>
            </a:extLst>
          </a:blip>
          <a:srcRect r="92633"/>
          <a:stretch/>
        </p:blipFill>
        <p:spPr>
          <a:xfrm>
            <a:off x="488518" y="2030892"/>
            <a:ext cx="452472" cy="771909"/>
          </a:xfrm>
          <a:prstGeom prst="rect">
            <a:avLst/>
          </a:prstGeom>
        </p:spPr>
      </p:pic>
      <mc:AlternateContent xmlns:mc="http://schemas.openxmlformats.org/markup-compatibility/2006" xmlns:a14="http://schemas.microsoft.com/office/drawing/2010/main">
        <mc:Choice Requires="a14">
          <p:sp>
            <p:nvSpPr>
              <p:cNvPr id="16" name="TextBox 11">
                <a:extLst>
                  <a:ext uri="{FF2B5EF4-FFF2-40B4-BE49-F238E27FC236}">
                    <a16:creationId xmlns:a16="http://schemas.microsoft.com/office/drawing/2014/main" id="{816E2644-31DE-45FC-8CD8-BB44B1E8729F}"/>
                  </a:ext>
                </a:extLst>
              </p:cNvPr>
              <p:cNvSpPr txBox="1"/>
              <p:nvPr/>
            </p:nvSpPr>
            <p:spPr>
              <a:xfrm rot="3981789">
                <a:off x="5326683" y="2774857"/>
                <a:ext cx="535724"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m:t>
                      </m:r>
                    </m:oMath>
                  </m:oMathPara>
                </a14:m>
                <a:endParaRPr lang="en-US" sz="2400" dirty="0"/>
              </a:p>
            </p:txBody>
          </p:sp>
        </mc:Choice>
        <mc:Fallback xmlns="">
          <p:sp>
            <p:nvSpPr>
              <p:cNvPr id="16" name="TextBox 11">
                <a:extLst>
                  <a:ext uri="{FF2B5EF4-FFF2-40B4-BE49-F238E27FC236}">
                    <a16:creationId xmlns:a16="http://schemas.microsoft.com/office/drawing/2014/main" id="{816E2644-31DE-45FC-8CD8-BB44B1E8729F}"/>
                  </a:ext>
                </a:extLst>
              </p:cNvPr>
              <p:cNvSpPr txBox="1">
                <a:spLocks noRot="1" noChangeAspect="1" noMove="1" noResize="1" noEditPoints="1" noAdjustHandles="1" noChangeArrowheads="1" noChangeShapeType="1" noTextEdit="1"/>
              </p:cNvSpPr>
              <p:nvPr/>
            </p:nvSpPr>
            <p:spPr>
              <a:xfrm rot="3981789">
                <a:off x="5326683" y="2774857"/>
                <a:ext cx="535724" cy="461665"/>
              </a:xfrm>
              <a:prstGeom prst="rect">
                <a:avLst/>
              </a:prstGeom>
              <a:blipFill>
                <a:blip r:embed="rId8"/>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7588525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D4252BA6-C7F0-6D4A-A3DE-4099F889A8D6}"/>
              </a:ext>
            </a:extLst>
          </p:cNvPr>
          <p:cNvSpPr>
            <a:spLocks noGrp="1" noChangeArrowheads="1"/>
          </p:cNvSpPr>
          <p:nvPr>
            <p:ph type="title"/>
          </p:nvPr>
        </p:nvSpPr>
        <p:spPr/>
        <p:txBody>
          <a:bodyPr/>
          <a:lstStyle/>
          <a:p>
            <a:r>
              <a:rPr lang="en-US" dirty="0" err="1"/>
              <a:t>Fock</a:t>
            </a:r>
            <a:r>
              <a:rPr lang="en-US" dirty="0"/>
              <a:t> operator</a:t>
            </a:r>
          </a:p>
        </p:txBody>
      </p:sp>
      <p:sp>
        <p:nvSpPr>
          <p:cNvPr id="8" name="Slide Number Placeholder 7">
            <a:extLst>
              <a:ext uri="{FF2B5EF4-FFF2-40B4-BE49-F238E27FC236}">
                <a16:creationId xmlns:a16="http://schemas.microsoft.com/office/drawing/2014/main" id="{37401619-ACC5-2DFE-5B01-4D80AB036016}"/>
              </a:ext>
            </a:extLst>
          </p:cNvPr>
          <p:cNvSpPr>
            <a:spLocks noGrp="1"/>
          </p:cNvSpPr>
          <p:nvPr>
            <p:ph type="sldNum" sz="quarter" idx="12"/>
          </p:nvPr>
        </p:nvSpPr>
        <p:spPr/>
        <p:txBody>
          <a:bodyPr/>
          <a:lstStyle/>
          <a:p>
            <a:fld id="{E1EB6482-E8AD-494A-B82D-562298BE05A7}" type="slidenum">
              <a:rPr lang="zh-TW" altLang="en-US" smtClean="0"/>
              <a:pPr/>
              <a:t>22</a:t>
            </a:fld>
            <a:endParaRPr lang="zh-TW" altLang="en-US"/>
          </a:p>
        </p:txBody>
      </p:sp>
      <p:sp>
        <p:nvSpPr>
          <p:cNvPr id="15" name="TextBox 14">
            <a:extLst>
              <a:ext uri="{FF2B5EF4-FFF2-40B4-BE49-F238E27FC236}">
                <a16:creationId xmlns:a16="http://schemas.microsoft.com/office/drawing/2014/main" id="{F195439E-DA95-699D-70D4-9DC985EDDFDB}"/>
              </a:ext>
            </a:extLst>
          </p:cNvPr>
          <p:cNvSpPr txBox="1"/>
          <p:nvPr/>
        </p:nvSpPr>
        <p:spPr>
          <a:xfrm>
            <a:off x="390545" y="779664"/>
            <a:ext cx="8296256" cy="830997"/>
          </a:xfrm>
          <a:prstGeom prst="rect">
            <a:avLst/>
          </a:prstGeom>
          <a:noFill/>
        </p:spPr>
        <p:txBody>
          <a:bodyPr wrap="square" rtlCol="0">
            <a:spAutoFit/>
          </a:bodyPr>
          <a:lstStyle/>
          <a:p>
            <a:pPr algn="just"/>
            <a:r>
              <a:rPr lang="en-US" sz="2400" dirty="0"/>
              <a:t>With the mean-field approximation, we can write down the (pseudo)eigenvalue problem which gives orbital energies</a:t>
            </a:r>
          </a:p>
        </p:txBody>
      </p:sp>
      <p:sp>
        <p:nvSpPr>
          <p:cNvPr id="14" name="TextBox 13">
            <a:extLst>
              <a:ext uri="{FF2B5EF4-FFF2-40B4-BE49-F238E27FC236}">
                <a16:creationId xmlns:a16="http://schemas.microsoft.com/office/drawing/2014/main" id="{4BA707FE-8255-FB4A-C7B3-87B7E187ECEB}"/>
              </a:ext>
            </a:extLst>
          </p:cNvPr>
          <p:cNvSpPr txBox="1"/>
          <p:nvPr/>
        </p:nvSpPr>
        <p:spPr>
          <a:xfrm>
            <a:off x="390545" y="4102929"/>
            <a:ext cx="8296256" cy="2308324"/>
          </a:xfrm>
          <a:prstGeom prst="rect">
            <a:avLst/>
          </a:prstGeom>
          <a:noFill/>
        </p:spPr>
        <p:txBody>
          <a:bodyPr wrap="square" rtlCol="0">
            <a:spAutoFit/>
          </a:bodyPr>
          <a:lstStyle/>
          <a:p>
            <a:pPr marL="342900" indent="-342900" algn="just">
              <a:buFont typeface="Arial" panose="020B0604020202020204" pitchFamily="34" charset="0"/>
              <a:buChar char="•"/>
            </a:pPr>
            <a:r>
              <a:rPr lang="en-US" sz="2400" dirty="0"/>
              <a:t>This last equation that the coulomb and exchange interactions cancel each other out exactly at the one-electron limit may seem trivial. However, </a:t>
            </a:r>
            <a:r>
              <a:rPr lang="en-US" sz="2400" i="1" dirty="0"/>
              <a:t>it is a very important physical constraint and it is one of the main errors in density functional theory (DFT) called self-interaction error. </a:t>
            </a:r>
            <a:endParaRPr lang="en-US" sz="2400" dirty="0"/>
          </a:p>
        </p:txBody>
      </p:sp>
      <p:pic>
        <p:nvPicPr>
          <p:cNvPr id="3" name="Picture 2">
            <a:extLst>
              <a:ext uri="{FF2B5EF4-FFF2-40B4-BE49-F238E27FC236}">
                <a16:creationId xmlns:a16="http://schemas.microsoft.com/office/drawing/2014/main" id="{DEF441AE-FDB0-7C65-602E-D1ABD7111F3A}"/>
              </a:ext>
            </a:extLst>
          </p:cNvPr>
          <p:cNvPicPr>
            <a:picLocks noChangeAspect="1"/>
          </p:cNvPicPr>
          <p:nvPr/>
        </p:nvPicPr>
        <p:blipFill>
          <a:blip r:embed="rId2"/>
          <a:stretch>
            <a:fillRect/>
          </a:stretch>
        </p:blipFill>
        <p:spPr>
          <a:xfrm>
            <a:off x="488518" y="1610661"/>
            <a:ext cx="5734849" cy="841248"/>
          </a:xfrm>
          <a:prstGeom prst="rect">
            <a:avLst/>
          </a:prstGeom>
        </p:spPr>
      </p:pic>
      <p:sp>
        <p:nvSpPr>
          <p:cNvPr id="11" name="TextBox 10">
            <a:extLst>
              <a:ext uri="{FF2B5EF4-FFF2-40B4-BE49-F238E27FC236}">
                <a16:creationId xmlns:a16="http://schemas.microsoft.com/office/drawing/2014/main" id="{2A353C10-46E2-24E6-A1F8-4C3088EBDABE}"/>
              </a:ext>
            </a:extLst>
          </p:cNvPr>
          <p:cNvSpPr txBox="1"/>
          <p:nvPr/>
        </p:nvSpPr>
        <p:spPr>
          <a:xfrm>
            <a:off x="390545" y="2448284"/>
            <a:ext cx="8296256" cy="461665"/>
          </a:xfrm>
          <a:prstGeom prst="rect">
            <a:avLst/>
          </a:prstGeom>
          <a:noFill/>
        </p:spPr>
        <p:txBody>
          <a:bodyPr wrap="square" rtlCol="0">
            <a:spAutoFit/>
          </a:bodyPr>
          <a:lstStyle/>
          <a:p>
            <a:pPr algn="just"/>
            <a:r>
              <a:rPr lang="en-US" sz="2400" dirty="0"/>
              <a:t>The operator (</a:t>
            </a:r>
            <a:r>
              <a:rPr lang="en-US" sz="2400" dirty="0" err="1"/>
              <a:t>Fock</a:t>
            </a:r>
            <a:r>
              <a:rPr lang="en-US" sz="2400" dirty="0"/>
              <a:t> operator) can be further written as</a:t>
            </a:r>
          </a:p>
        </p:txBody>
      </p:sp>
      <p:pic>
        <p:nvPicPr>
          <p:cNvPr id="12" name="Picture 11">
            <a:extLst>
              <a:ext uri="{FF2B5EF4-FFF2-40B4-BE49-F238E27FC236}">
                <a16:creationId xmlns:a16="http://schemas.microsoft.com/office/drawing/2014/main" id="{AB8B9424-409B-B82F-A7E9-8D501B265602}"/>
              </a:ext>
            </a:extLst>
          </p:cNvPr>
          <p:cNvPicPr>
            <a:picLocks noChangeAspect="1"/>
          </p:cNvPicPr>
          <p:nvPr/>
        </p:nvPicPr>
        <p:blipFill>
          <a:blip r:embed="rId3"/>
          <a:stretch>
            <a:fillRect/>
          </a:stretch>
        </p:blipFill>
        <p:spPr>
          <a:xfrm>
            <a:off x="488518" y="2909949"/>
            <a:ext cx="4385198" cy="658368"/>
          </a:xfrm>
          <a:prstGeom prst="rect">
            <a:avLst/>
          </a:prstGeom>
        </p:spPr>
      </p:pic>
      <p:sp>
        <p:nvSpPr>
          <p:cNvPr id="13" name="TextBox 12">
            <a:extLst>
              <a:ext uri="{FF2B5EF4-FFF2-40B4-BE49-F238E27FC236}">
                <a16:creationId xmlns:a16="http://schemas.microsoft.com/office/drawing/2014/main" id="{934A2A39-E34E-49B1-8C66-8E8231EA0D8F}"/>
              </a:ext>
            </a:extLst>
          </p:cNvPr>
          <p:cNvSpPr txBox="1"/>
          <p:nvPr/>
        </p:nvSpPr>
        <p:spPr>
          <a:xfrm>
            <a:off x="390545" y="3621564"/>
            <a:ext cx="8296256" cy="461665"/>
          </a:xfrm>
          <a:prstGeom prst="rect">
            <a:avLst/>
          </a:prstGeom>
          <a:noFill/>
        </p:spPr>
        <p:txBody>
          <a:bodyPr wrap="square" rtlCol="0">
            <a:spAutoFit/>
          </a:bodyPr>
          <a:lstStyle/>
          <a:p>
            <a:pPr algn="just"/>
            <a:r>
              <a:rPr lang="en-US" sz="2400" dirty="0"/>
              <a:t>because</a:t>
            </a:r>
          </a:p>
        </p:txBody>
      </p:sp>
      <p:pic>
        <p:nvPicPr>
          <p:cNvPr id="18" name="Picture 17">
            <a:extLst>
              <a:ext uri="{FF2B5EF4-FFF2-40B4-BE49-F238E27FC236}">
                <a16:creationId xmlns:a16="http://schemas.microsoft.com/office/drawing/2014/main" id="{03877132-86FD-F4BD-F59B-7F108293502C}"/>
              </a:ext>
            </a:extLst>
          </p:cNvPr>
          <p:cNvPicPr>
            <a:picLocks noChangeAspect="1"/>
          </p:cNvPicPr>
          <p:nvPr/>
        </p:nvPicPr>
        <p:blipFill>
          <a:blip r:embed="rId4"/>
          <a:stretch>
            <a:fillRect/>
          </a:stretch>
        </p:blipFill>
        <p:spPr>
          <a:xfrm>
            <a:off x="1821343" y="3632940"/>
            <a:ext cx="3824805" cy="438912"/>
          </a:xfrm>
          <a:prstGeom prst="rect">
            <a:avLst/>
          </a:prstGeom>
        </p:spPr>
      </p:pic>
    </p:spTree>
    <p:extLst>
      <p:ext uri="{BB962C8B-B14F-4D97-AF65-F5344CB8AC3E}">
        <p14:creationId xmlns:p14="http://schemas.microsoft.com/office/powerpoint/2010/main" val="32492535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747D6C1-8B94-4C01-B5CB-5FD1D8715242}"/>
              </a:ext>
            </a:extLst>
          </p:cNvPr>
          <p:cNvSpPr>
            <a:spLocks noGrp="1"/>
          </p:cNvSpPr>
          <p:nvPr>
            <p:ph type="title"/>
          </p:nvPr>
        </p:nvSpPr>
        <p:spPr/>
        <p:txBody>
          <a:bodyPr/>
          <a:lstStyle/>
          <a:p>
            <a:r>
              <a:rPr lang="en-US" dirty="0"/>
              <a:t>Interactive</a:t>
            </a:r>
          </a:p>
        </p:txBody>
      </p:sp>
      <p:sp>
        <p:nvSpPr>
          <p:cNvPr id="3" name="內容版面配置區 2">
            <a:extLst>
              <a:ext uri="{FF2B5EF4-FFF2-40B4-BE49-F238E27FC236}">
                <a16:creationId xmlns:a16="http://schemas.microsoft.com/office/drawing/2014/main" id="{D16AE7F0-77B4-40D1-AD24-50D3D9684BF5}"/>
              </a:ext>
            </a:extLst>
          </p:cNvPr>
          <p:cNvSpPr>
            <a:spLocks noGrp="1"/>
          </p:cNvSpPr>
          <p:nvPr>
            <p:ph idx="1"/>
          </p:nvPr>
        </p:nvSpPr>
        <p:spPr/>
        <p:txBody>
          <a:bodyPr/>
          <a:lstStyle/>
          <a:p>
            <a:r>
              <a:rPr lang="en-US" dirty="0">
                <a:latin typeface="+mn-lt"/>
              </a:rPr>
              <a:t>UHF</a:t>
            </a:r>
          </a:p>
          <a:p>
            <a:pPr marL="0" indent="0">
              <a:buNone/>
            </a:pPr>
            <a:r>
              <a:rPr lang="en-US" b="0" i="0" dirty="0">
                <a:effectLst/>
                <a:latin typeface="+mn-lt"/>
              </a:rPr>
              <a:t>J</a:t>
            </a:r>
            <a:r>
              <a:rPr lang="en-US" b="0" i="0" baseline="-25000" dirty="0">
                <a:effectLst/>
                <a:latin typeface="+mn-lt"/>
              </a:rPr>
              <a:t>11,a</a:t>
            </a:r>
            <a:r>
              <a:rPr lang="en-US" b="0" i="0" dirty="0">
                <a:effectLst/>
                <a:latin typeface="+mn-lt"/>
              </a:rPr>
              <a:t> is 0.77</a:t>
            </a:r>
            <a:r>
              <a:rPr lang="zh-TW" altLang="en-US" dirty="0">
                <a:latin typeface="+mn-lt"/>
              </a:rPr>
              <a:t> </a:t>
            </a:r>
            <a:r>
              <a:rPr lang="en-US" altLang="zh-TW" dirty="0">
                <a:latin typeface="+mn-lt"/>
              </a:rPr>
              <a:t>Eh</a:t>
            </a:r>
            <a:endParaRPr lang="en-US" b="0" i="0" dirty="0">
              <a:effectLst/>
              <a:latin typeface="+mn-lt"/>
            </a:endParaRPr>
          </a:p>
          <a:p>
            <a:pPr marL="0" indent="0">
              <a:buNone/>
            </a:pPr>
            <a:r>
              <a:rPr lang="en-US" b="0" i="0" dirty="0">
                <a:effectLst/>
                <a:latin typeface="+mn-lt"/>
              </a:rPr>
              <a:t>K</a:t>
            </a:r>
            <a:r>
              <a:rPr lang="en-US" b="0" i="0" baseline="-25000" dirty="0">
                <a:effectLst/>
                <a:latin typeface="+mn-lt"/>
              </a:rPr>
              <a:t>11,a</a:t>
            </a:r>
            <a:r>
              <a:rPr lang="en-US" b="0" i="0" dirty="0">
                <a:effectLst/>
                <a:latin typeface="+mn-lt"/>
              </a:rPr>
              <a:t> is 0.77</a:t>
            </a:r>
            <a:r>
              <a:rPr lang="en-US" dirty="0">
                <a:latin typeface="+mn-lt"/>
              </a:rPr>
              <a:t> Eh</a:t>
            </a:r>
            <a:endParaRPr lang="en-US" b="0" i="0" dirty="0">
              <a:effectLst/>
              <a:latin typeface="+mn-lt"/>
            </a:endParaRPr>
          </a:p>
          <a:p>
            <a:pPr marL="0" indent="0">
              <a:buNone/>
            </a:pPr>
            <a:r>
              <a:rPr lang="en-US" b="0" i="0" dirty="0">
                <a:effectLst/>
                <a:latin typeface="+mn-lt"/>
              </a:rPr>
              <a:t>Self-interaction error is J</a:t>
            </a:r>
            <a:r>
              <a:rPr lang="en-US" b="0" i="0" baseline="-25000" dirty="0">
                <a:effectLst/>
                <a:latin typeface="+mn-lt"/>
              </a:rPr>
              <a:t>11,a</a:t>
            </a:r>
            <a:r>
              <a:rPr lang="en-US" b="0" i="0" dirty="0">
                <a:effectLst/>
                <a:latin typeface="+mn-lt"/>
              </a:rPr>
              <a:t> - K</a:t>
            </a:r>
            <a:r>
              <a:rPr lang="en-US" b="0" i="0" baseline="-25000" dirty="0">
                <a:effectLst/>
                <a:latin typeface="+mn-lt"/>
              </a:rPr>
              <a:t>11,a</a:t>
            </a:r>
            <a:r>
              <a:rPr lang="en-US" b="0" i="0" dirty="0">
                <a:effectLst/>
                <a:latin typeface="+mn-lt"/>
              </a:rPr>
              <a:t> = 0.000 Eh</a:t>
            </a:r>
          </a:p>
          <a:p>
            <a:r>
              <a:rPr lang="en-US" dirty="0">
                <a:latin typeface="+mn-lt"/>
              </a:rPr>
              <a:t>UKS(PBE)</a:t>
            </a:r>
          </a:p>
          <a:p>
            <a:pPr marL="0" indent="0">
              <a:buNone/>
            </a:pPr>
            <a:r>
              <a:rPr lang="en-US" b="0" i="0" dirty="0">
                <a:effectLst/>
                <a:latin typeface="+mn-lt"/>
              </a:rPr>
              <a:t>J</a:t>
            </a:r>
            <a:r>
              <a:rPr lang="en-US" b="0" i="0" baseline="-25000" dirty="0">
                <a:effectLst/>
                <a:latin typeface="+mn-lt"/>
              </a:rPr>
              <a:t>11,a</a:t>
            </a:r>
            <a:r>
              <a:rPr lang="en-US" b="0" i="0" dirty="0">
                <a:effectLst/>
                <a:latin typeface="+mn-lt"/>
              </a:rPr>
              <a:t> is 0.3</a:t>
            </a:r>
            <a:r>
              <a:rPr lang="en-US" altLang="zh-TW" b="0" i="0" dirty="0">
                <a:effectLst/>
                <a:latin typeface="+mn-lt"/>
              </a:rPr>
              <a:t>873</a:t>
            </a:r>
            <a:r>
              <a:rPr lang="en-US" b="0" i="0" dirty="0">
                <a:effectLst/>
                <a:latin typeface="+mn-lt"/>
              </a:rPr>
              <a:t> Eh</a:t>
            </a:r>
          </a:p>
          <a:p>
            <a:pPr marL="0" indent="0">
              <a:buNone/>
            </a:pPr>
            <a:r>
              <a:rPr lang="en-US" b="0" i="0" dirty="0" err="1">
                <a:effectLst/>
                <a:latin typeface="+mn-lt"/>
              </a:rPr>
              <a:t>E</a:t>
            </a:r>
            <a:r>
              <a:rPr lang="en-US" b="0" i="0" baseline="-25000" dirty="0" err="1">
                <a:effectLst/>
                <a:latin typeface="+mn-lt"/>
              </a:rPr>
              <a:t>xc</a:t>
            </a:r>
            <a:r>
              <a:rPr lang="en-US" b="0" i="0" dirty="0">
                <a:effectLst/>
                <a:latin typeface="+mn-lt"/>
              </a:rPr>
              <a:t> is -0.3</a:t>
            </a:r>
            <a:r>
              <a:rPr lang="en-US" altLang="zh-TW" b="0" i="0" dirty="0">
                <a:effectLst/>
                <a:latin typeface="+mn-lt"/>
              </a:rPr>
              <a:t>851 Eh</a:t>
            </a:r>
            <a:endParaRPr lang="en-US" b="0" i="0" dirty="0">
              <a:effectLst/>
              <a:latin typeface="+mn-lt"/>
            </a:endParaRPr>
          </a:p>
          <a:p>
            <a:pPr marL="0" indent="0">
              <a:buNone/>
            </a:pPr>
            <a:r>
              <a:rPr lang="en-US" b="0" i="0" dirty="0">
                <a:effectLst/>
                <a:latin typeface="+mn-lt"/>
              </a:rPr>
              <a:t>Self-interaction error is J - </a:t>
            </a:r>
            <a:r>
              <a:rPr lang="en-US" b="0" i="0" dirty="0" err="1">
                <a:effectLst/>
                <a:latin typeface="+mn-lt"/>
              </a:rPr>
              <a:t>E</a:t>
            </a:r>
            <a:r>
              <a:rPr lang="en-US" b="0" i="0" baseline="-25000" dirty="0" err="1">
                <a:effectLst/>
                <a:latin typeface="+mn-lt"/>
              </a:rPr>
              <a:t>xc</a:t>
            </a:r>
            <a:r>
              <a:rPr lang="en-US" b="0" i="0" dirty="0">
                <a:effectLst/>
                <a:latin typeface="+mn-lt"/>
              </a:rPr>
              <a:t> = 0.002</a:t>
            </a:r>
            <a:r>
              <a:rPr lang="en-US" altLang="zh-TW" b="0" i="0" dirty="0">
                <a:effectLst/>
                <a:latin typeface="+mn-lt"/>
              </a:rPr>
              <a:t>2</a:t>
            </a:r>
            <a:r>
              <a:rPr lang="en-US" b="0" i="0" dirty="0">
                <a:effectLst/>
                <a:latin typeface="+mn-lt"/>
              </a:rPr>
              <a:t> Eh</a:t>
            </a:r>
            <a:endParaRPr lang="en-US" dirty="0">
              <a:latin typeface="+mn-lt"/>
            </a:endParaRPr>
          </a:p>
        </p:txBody>
      </p:sp>
      <p:sp>
        <p:nvSpPr>
          <p:cNvPr id="4" name="投影片編號版面配置區 3">
            <a:extLst>
              <a:ext uri="{FF2B5EF4-FFF2-40B4-BE49-F238E27FC236}">
                <a16:creationId xmlns:a16="http://schemas.microsoft.com/office/drawing/2014/main" id="{F93F5E7C-40A9-4A8B-9853-66794881A0ED}"/>
              </a:ext>
            </a:extLst>
          </p:cNvPr>
          <p:cNvSpPr>
            <a:spLocks noGrp="1"/>
          </p:cNvSpPr>
          <p:nvPr>
            <p:ph type="sldNum" sz="quarter" idx="12"/>
          </p:nvPr>
        </p:nvSpPr>
        <p:spPr/>
        <p:txBody>
          <a:bodyPr/>
          <a:lstStyle/>
          <a:p>
            <a:fld id="{E1EB6482-E8AD-494A-B82D-562298BE05A7}" type="slidenum">
              <a:rPr lang="zh-TW" altLang="en-US" smtClean="0"/>
              <a:pPr/>
              <a:t>23</a:t>
            </a:fld>
            <a:endParaRPr lang="zh-TW" altLang="en-US"/>
          </a:p>
        </p:txBody>
      </p:sp>
    </p:spTree>
    <p:extLst>
      <p:ext uri="{BB962C8B-B14F-4D97-AF65-F5344CB8AC3E}">
        <p14:creationId xmlns:p14="http://schemas.microsoft.com/office/powerpoint/2010/main" val="31279087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D4252BA6-C7F0-6D4A-A3DE-4099F889A8D6}"/>
              </a:ext>
            </a:extLst>
          </p:cNvPr>
          <p:cNvSpPr>
            <a:spLocks noGrp="1" noChangeArrowheads="1"/>
          </p:cNvSpPr>
          <p:nvPr>
            <p:ph type="title"/>
          </p:nvPr>
        </p:nvSpPr>
        <p:spPr/>
        <p:txBody>
          <a:bodyPr/>
          <a:lstStyle/>
          <a:p>
            <a:r>
              <a:rPr lang="en-US" dirty="0"/>
              <a:t>Slater determinants</a:t>
            </a:r>
          </a:p>
        </p:txBody>
      </p:sp>
      <p:sp>
        <p:nvSpPr>
          <p:cNvPr id="8" name="Slide Number Placeholder 7">
            <a:extLst>
              <a:ext uri="{FF2B5EF4-FFF2-40B4-BE49-F238E27FC236}">
                <a16:creationId xmlns:a16="http://schemas.microsoft.com/office/drawing/2014/main" id="{37401619-ACC5-2DFE-5B01-4D80AB036016}"/>
              </a:ext>
            </a:extLst>
          </p:cNvPr>
          <p:cNvSpPr>
            <a:spLocks noGrp="1"/>
          </p:cNvSpPr>
          <p:nvPr>
            <p:ph type="sldNum" sz="quarter" idx="12"/>
          </p:nvPr>
        </p:nvSpPr>
        <p:spPr/>
        <p:txBody>
          <a:bodyPr/>
          <a:lstStyle/>
          <a:p>
            <a:fld id="{E1EB6482-E8AD-494A-B82D-562298BE05A7}" type="slidenum">
              <a:rPr lang="zh-TW" altLang="en-US" smtClean="0"/>
              <a:pPr/>
              <a:t>24</a:t>
            </a:fld>
            <a:endParaRPr lang="zh-TW" altLang="en-US"/>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244FD8F1-9BC8-AE23-8903-E0FCFE1BE61B}"/>
                  </a:ext>
                </a:extLst>
              </p:cNvPr>
              <p:cNvSpPr txBox="1"/>
              <p:nvPr/>
            </p:nvSpPr>
            <p:spPr>
              <a:xfrm>
                <a:off x="390544" y="4613098"/>
                <a:ext cx="8296256" cy="461665"/>
              </a:xfrm>
              <a:prstGeom prst="rect">
                <a:avLst/>
              </a:prstGeom>
              <a:noFill/>
            </p:spPr>
            <p:txBody>
              <a:bodyPr wrap="square" rtlCol="0">
                <a:spAutoFit/>
              </a:bodyPr>
              <a:lstStyle/>
              <a:p>
                <a:pPr algn="just"/>
                <a:r>
                  <a:rPr lang="en-US" sz="2400" dirty="0"/>
                  <a:t>Cross terms vanish as </a:t>
                </a:r>
                <a14:m>
                  <m:oMath xmlns:m="http://schemas.openxmlformats.org/officeDocument/2006/math">
                    <m:d>
                      <m:dPr>
                        <m:begChr m:val="⟨"/>
                        <m:endChr m:val="⟩"/>
                        <m:ctrlPr>
                          <a:rPr lang="en-US" sz="2400" i="1" smtClean="0">
                            <a:latin typeface="Cambria Math" panose="02040503050406030204" pitchFamily="18" charset="0"/>
                          </a:rPr>
                        </m:ctrlPr>
                      </m:dPr>
                      <m:e>
                        <m:r>
                          <a:rPr lang="en-US" sz="2400" b="0" i="1" smtClean="0">
                            <a:latin typeface="Cambria Math" panose="02040503050406030204" pitchFamily="18" charset="0"/>
                          </a:rPr>
                          <m:t>𝛼</m:t>
                        </m:r>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𝑤</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m:t>
                        </m:r>
                      </m:e>
                      <m:e>
                        <m:r>
                          <a:rPr lang="en-US" sz="2400" b="0" i="1" smtClean="0">
                            <a:latin typeface="Cambria Math" panose="02040503050406030204" pitchFamily="18" charset="0"/>
                          </a:rPr>
                          <m:t>𝛽</m:t>
                        </m:r>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𝑤</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m:t>
                        </m:r>
                      </m:e>
                    </m:d>
                    <m:r>
                      <a:rPr lang="en-US" sz="2400" b="0" i="1" smtClean="0">
                        <a:latin typeface="Cambria Math" panose="02040503050406030204" pitchFamily="18" charset="0"/>
                      </a:rPr>
                      <m:t>=0</m:t>
                    </m:r>
                  </m:oMath>
                </a14:m>
                <a:endParaRPr lang="en-US" sz="2400" dirty="0"/>
              </a:p>
            </p:txBody>
          </p:sp>
        </mc:Choice>
        <mc:Fallback xmlns="">
          <p:sp>
            <p:nvSpPr>
              <p:cNvPr id="9" name="TextBox 8">
                <a:extLst>
                  <a:ext uri="{FF2B5EF4-FFF2-40B4-BE49-F238E27FC236}">
                    <a16:creationId xmlns:a16="http://schemas.microsoft.com/office/drawing/2014/main" id="{244FD8F1-9BC8-AE23-8903-E0FCFE1BE61B}"/>
                  </a:ext>
                </a:extLst>
              </p:cNvPr>
              <p:cNvSpPr txBox="1">
                <a:spLocks noRot="1" noChangeAspect="1" noMove="1" noResize="1" noEditPoints="1" noAdjustHandles="1" noChangeArrowheads="1" noChangeShapeType="1" noTextEdit="1"/>
              </p:cNvSpPr>
              <p:nvPr/>
            </p:nvSpPr>
            <p:spPr>
              <a:xfrm>
                <a:off x="390544" y="4613098"/>
                <a:ext cx="8296256" cy="461665"/>
              </a:xfrm>
              <a:prstGeom prst="rect">
                <a:avLst/>
              </a:prstGeom>
              <a:blipFill>
                <a:blip r:embed="rId2"/>
                <a:stretch>
                  <a:fillRect l="-1102" t="-9333" b="-32000"/>
                </a:stretch>
              </a:blipFill>
            </p:spPr>
            <p:txBody>
              <a:bodyPr/>
              <a:lstStyle/>
              <a:p>
                <a:r>
                  <a:rPr lang="en-US">
                    <a:noFill/>
                  </a:rPr>
                  <a:t> </a:t>
                </a:r>
              </a:p>
            </p:txBody>
          </p:sp>
        </mc:Fallback>
      </mc:AlternateContent>
      <p:pic>
        <p:nvPicPr>
          <p:cNvPr id="24" name="Picture 23">
            <a:extLst>
              <a:ext uri="{FF2B5EF4-FFF2-40B4-BE49-F238E27FC236}">
                <a16:creationId xmlns:a16="http://schemas.microsoft.com/office/drawing/2014/main" id="{79F6C473-E7BA-19B3-0265-EEBDAAF3084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230227" y="5057836"/>
            <a:ext cx="3575309" cy="438912"/>
          </a:xfrm>
          <a:prstGeom prst="rect">
            <a:avLst/>
          </a:prstGeom>
        </p:spPr>
      </p:pic>
      <p:sp>
        <p:nvSpPr>
          <p:cNvPr id="13" name="TextBox 12">
            <a:extLst>
              <a:ext uri="{FF2B5EF4-FFF2-40B4-BE49-F238E27FC236}">
                <a16:creationId xmlns:a16="http://schemas.microsoft.com/office/drawing/2014/main" id="{DB133437-3456-E816-4BF1-BDF98E7AE32B}"/>
              </a:ext>
            </a:extLst>
          </p:cNvPr>
          <p:cNvSpPr txBox="1"/>
          <p:nvPr/>
        </p:nvSpPr>
        <p:spPr>
          <a:xfrm>
            <a:off x="390544" y="3072346"/>
            <a:ext cx="8296256" cy="461665"/>
          </a:xfrm>
          <a:prstGeom prst="rect">
            <a:avLst/>
          </a:prstGeom>
          <a:noFill/>
        </p:spPr>
        <p:txBody>
          <a:bodyPr wrap="square" rtlCol="0">
            <a:spAutoFit/>
          </a:bodyPr>
          <a:lstStyle/>
          <a:p>
            <a:pPr algn="just"/>
            <a:r>
              <a:rPr lang="en-US" sz="2400" dirty="0"/>
              <a:t>The probability is</a:t>
            </a:r>
          </a:p>
        </p:txBody>
      </p:sp>
      <p:pic>
        <p:nvPicPr>
          <p:cNvPr id="4" name="Picture 3">
            <a:extLst>
              <a:ext uri="{FF2B5EF4-FFF2-40B4-BE49-F238E27FC236}">
                <a16:creationId xmlns:a16="http://schemas.microsoft.com/office/drawing/2014/main" id="{B1F0223C-0235-AAF6-7972-C247AC3F55C3}"/>
              </a:ext>
            </a:extLst>
          </p:cNvPr>
          <p:cNvPicPr>
            <a:picLocks noChangeAspect="1"/>
          </p:cNvPicPr>
          <p:nvPr/>
        </p:nvPicPr>
        <p:blipFill>
          <a:blip r:embed="rId4"/>
          <a:stretch>
            <a:fillRect/>
          </a:stretch>
        </p:blipFill>
        <p:spPr>
          <a:xfrm>
            <a:off x="488518" y="3501100"/>
            <a:ext cx="7958796" cy="1079879"/>
          </a:xfrm>
          <a:prstGeom prst="rect">
            <a:avLst/>
          </a:prstGeom>
        </p:spPr>
      </p:pic>
      <p:sp>
        <p:nvSpPr>
          <p:cNvPr id="6" name="Rectangle 5">
            <a:extLst>
              <a:ext uri="{FF2B5EF4-FFF2-40B4-BE49-F238E27FC236}">
                <a16:creationId xmlns:a16="http://schemas.microsoft.com/office/drawing/2014/main" id="{00057FF1-FB07-C789-58F4-6BD61F29CE2E}"/>
              </a:ext>
            </a:extLst>
          </p:cNvPr>
          <p:cNvSpPr/>
          <p:nvPr/>
        </p:nvSpPr>
        <p:spPr>
          <a:xfrm>
            <a:off x="457200" y="773667"/>
            <a:ext cx="8229600" cy="855878"/>
          </a:xfrm>
          <a:prstGeom prst="rect">
            <a:avLst/>
          </a:prstGeom>
          <a:no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2400" dirty="0">
                <a:ln w="0"/>
                <a:solidFill>
                  <a:schemeClr val="tx1"/>
                </a:solidFill>
              </a:rPr>
              <a:t>Slater determinants still have the issue</a:t>
            </a:r>
          </a:p>
          <a:p>
            <a:pPr marL="342900" indent="-342900" algn="just">
              <a:buFont typeface="Wingdings" pitchFamily="2" charset="2"/>
              <a:buChar char="v"/>
            </a:pPr>
            <a:r>
              <a:rPr lang="en-US" sz="2400" dirty="0">
                <a:ln w="0"/>
                <a:solidFill>
                  <a:schemeClr val="tx1"/>
                </a:solidFill>
              </a:rPr>
              <a:t>Electrons with opposite spins are still not correlated</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74B33DF3-5FE1-2446-BD67-C63260CEC5DB}"/>
                  </a:ext>
                </a:extLst>
              </p:cNvPr>
              <p:cNvSpPr txBox="1"/>
              <p:nvPr/>
            </p:nvSpPr>
            <p:spPr>
              <a:xfrm>
                <a:off x="390544" y="5035083"/>
                <a:ext cx="8296256" cy="461665"/>
              </a:xfrm>
              <a:prstGeom prst="rect">
                <a:avLst/>
              </a:prstGeom>
              <a:noFill/>
            </p:spPr>
            <p:txBody>
              <a:bodyPr wrap="square" rtlCol="0">
                <a:spAutoFit/>
              </a:bodyPr>
              <a:lstStyle/>
              <a:p>
                <a:pPr algn="just"/>
                <a:r>
                  <a:rPr lang="en-US" sz="2400" dirty="0"/>
                  <a:t>Let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𝜓</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𝜓</m:t>
                        </m:r>
                      </m:e>
                      <m:sub>
                        <m:r>
                          <a:rPr lang="en-US" sz="2400" b="0" i="1" smtClean="0">
                            <a:latin typeface="Cambria Math" panose="02040503050406030204" pitchFamily="18" charset="0"/>
                          </a:rPr>
                          <m:t>2</m:t>
                        </m:r>
                      </m:sub>
                    </m:sSub>
                  </m:oMath>
                </a14:m>
                <a:endParaRPr lang="en-US" sz="2400" dirty="0"/>
              </a:p>
            </p:txBody>
          </p:sp>
        </mc:Choice>
        <mc:Fallback xmlns="">
          <p:sp>
            <p:nvSpPr>
              <p:cNvPr id="11" name="TextBox 10">
                <a:extLst>
                  <a:ext uri="{FF2B5EF4-FFF2-40B4-BE49-F238E27FC236}">
                    <a16:creationId xmlns:a16="http://schemas.microsoft.com/office/drawing/2014/main" id="{74B33DF3-5FE1-2446-BD67-C63260CEC5DB}"/>
                  </a:ext>
                </a:extLst>
              </p:cNvPr>
              <p:cNvSpPr txBox="1">
                <a:spLocks noRot="1" noChangeAspect="1" noMove="1" noResize="1" noEditPoints="1" noAdjustHandles="1" noChangeArrowheads="1" noChangeShapeType="1" noTextEdit="1"/>
              </p:cNvSpPr>
              <p:nvPr/>
            </p:nvSpPr>
            <p:spPr>
              <a:xfrm>
                <a:off x="390544" y="5035083"/>
                <a:ext cx="8296256" cy="461665"/>
              </a:xfrm>
              <a:prstGeom prst="rect">
                <a:avLst/>
              </a:prstGeom>
              <a:blipFill>
                <a:blip r:embed="rId5"/>
                <a:stretch>
                  <a:fillRect l="-1070" t="-10811" b="-297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9D33DA0B-DABB-F065-2F68-EA44C1D06053}"/>
                  </a:ext>
                </a:extLst>
              </p:cNvPr>
              <p:cNvSpPr txBox="1"/>
              <p:nvPr/>
            </p:nvSpPr>
            <p:spPr>
              <a:xfrm>
                <a:off x="390544" y="5542918"/>
                <a:ext cx="8296256" cy="1200329"/>
              </a:xfrm>
              <a:prstGeom prst="rect">
                <a:avLst/>
              </a:prstGeom>
              <a:noFill/>
            </p:spPr>
            <p:txBody>
              <a:bodyPr wrap="square" rtlCol="0">
                <a:spAutoFit/>
              </a:bodyPr>
              <a:lstStyle/>
              <a:p>
                <a:pPr algn="just"/>
                <a14:m>
                  <m:oMath xmlns:m="http://schemas.openxmlformats.org/officeDocument/2006/math">
                    <m:r>
                      <a:rPr lang="en-US" sz="2400" b="0" i="1" smtClean="0">
                        <a:latin typeface="Cambria Math" panose="02040503050406030204" pitchFamily="18" charset="0"/>
                      </a:rPr>
                      <m:t>⇒</m:t>
                    </m:r>
                  </m:oMath>
                </a14:m>
                <a:r>
                  <a:rPr lang="en-US" sz="2400" dirty="0">
                    <a:latin typeface="Arial" panose="020B0604020202020204" pitchFamily="34" charset="0"/>
                    <a:cs typeface="Arial" panose="020B0604020202020204" pitchFamily="34" charset="0"/>
                  </a:rPr>
                  <a:t> there is finite probability of finding two electrons in the same spot, which is not physical, due to the lack of electron correlations for opposite spins.</a:t>
                </a:r>
              </a:p>
            </p:txBody>
          </p:sp>
        </mc:Choice>
        <mc:Fallback xmlns="">
          <p:sp>
            <p:nvSpPr>
              <p:cNvPr id="14" name="TextBox 13">
                <a:extLst>
                  <a:ext uri="{FF2B5EF4-FFF2-40B4-BE49-F238E27FC236}">
                    <a16:creationId xmlns:a16="http://schemas.microsoft.com/office/drawing/2014/main" id="{9D33DA0B-DABB-F065-2F68-EA44C1D06053}"/>
                  </a:ext>
                </a:extLst>
              </p:cNvPr>
              <p:cNvSpPr txBox="1">
                <a:spLocks noRot="1" noChangeAspect="1" noMove="1" noResize="1" noEditPoints="1" noAdjustHandles="1" noChangeArrowheads="1" noChangeShapeType="1" noTextEdit="1"/>
              </p:cNvSpPr>
              <p:nvPr/>
            </p:nvSpPr>
            <p:spPr>
              <a:xfrm>
                <a:off x="390544" y="5542918"/>
                <a:ext cx="8296256" cy="1200329"/>
              </a:xfrm>
              <a:prstGeom prst="rect">
                <a:avLst/>
              </a:prstGeom>
              <a:blipFill>
                <a:blip r:embed="rId6"/>
                <a:stretch>
                  <a:fillRect l="-1070" t="-4211" r="-1223" b="-105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F5FE0A01-FD92-C686-A716-670572DFF85B}"/>
                  </a:ext>
                </a:extLst>
              </p:cNvPr>
              <p:cNvSpPr txBox="1"/>
              <p:nvPr/>
            </p:nvSpPr>
            <p:spPr>
              <a:xfrm>
                <a:off x="390544" y="1724015"/>
                <a:ext cx="8296256" cy="830997"/>
              </a:xfrm>
              <a:prstGeom prst="rect">
                <a:avLst/>
              </a:prstGeom>
              <a:noFill/>
            </p:spPr>
            <p:txBody>
              <a:bodyPr wrap="square" rtlCol="0">
                <a:spAutoFit/>
              </a:bodyPr>
              <a:lstStyle/>
              <a:p>
                <a:pPr algn="just"/>
                <a:r>
                  <a:rPr lang="en-US" sz="2400" dirty="0"/>
                  <a:t>Let electron 1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1</m:t>
                        </m:r>
                      </m:sub>
                    </m:sSub>
                  </m:oMath>
                </a14:m>
                <a:r>
                  <a:rPr lang="en-US" sz="2400" dirty="0"/>
                  <a:t>) and electron 2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2</m:t>
                        </m:r>
                      </m:sub>
                    </m:sSub>
                  </m:oMath>
                </a14:m>
                <a:r>
                  <a:rPr lang="en-US" sz="2400" dirty="0"/>
                  <a:t>) in the two different spatial orbitals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𝜓</m:t>
                        </m:r>
                      </m:e>
                      <m:sub>
                        <m:r>
                          <a:rPr lang="en-US" sz="2400" b="0" i="1" smtClean="0">
                            <a:latin typeface="Cambria Math" panose="02040503050406030204" pitchFamily="18" charset="0"/>
                          </a:rPr>
                          <m:t>1</m:t>
                        </m:r>
                      </m:sub>
                    </m:sSub>
                  </m:oMath>
                </a14:m>
                <a:r>
                  <a:rPr lang="en-US" sz="2400" dirty="0"/>
                  <a:t> and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𝜓</m:t>
                        </m:r>
                      </m:e>
                      <m:sub>
                        <m:r>
                          <a:rPr lang="en-US" sz="2400" b="0" i="1" smtClean="0">
                            <a:latin typeface="Cambria Math" panose="02040503050406030204" pitchFamily="18" charset="0"/>
                          </a:rPr>
                          <m:t>2</m:t>
                        </m:r>
                      </m:sub>
                    </m:sSub>
                  </m:oMath>
                </a14:m>
                <a:r>
                  <a:rPr lang="en-US" sz="2400" dirty="0"/>
                  <a:t>) with opposite spins (</a:t>
                </a:r>
                <a14:m>
                  <m:oMath xmlns:m="http://schemas.openxmlformats.org/officeDocument/2006/math">
                    <m:r>
                      <a:rPr lang="en-US" sz="2400" b="0" i="1" smtClean="0">
                        <a:latin typeface="Cambria Math" panose="02040503050406030204" pitchFamily="18" charset="0"/>
                      </a:rPr>
                      <m:t>𝛼</m:t>
                    </m:r>
                  </m:oMath>
                </a14:m>
                <a:r>
                  <a:rPr lang="en-US" sz="2400" dirty="0"/>
                  <a:t> and </a:t>
                </a:r>
                <a14:m>
                  <m:oMath xmlns:m="http://schemas.openxmlformats.org/officeDocument/2006/math">
                    <m:r>
                      <a:rPr lang="en-US" sz="2400" b="0" i="1" smtClean="0">
                        <a:latin typeface="Cambria Math" panose="02040503050406030204" pitchFamily="18" charset="0"/>
                      </a:rPr>
                      <m:t>𝛽</m:t>
                    </m:r>
                  </m:oMath>
                </a14:m>
                <a:r>
                  <a:rPr lang="en-US" sz="2400" dirty="0"/>
                  <a:t>). </a:t>
                </a:r>
              </a:p>
            </p:txBody>
          </p:sp>
        </mc:Choice>
        <mc:Fallback xmlns="">
          <p:sp>
            <p:nvSpPr>
              <p:cNvPr id="18" name="TextBox 17">
                <a:extLst>
                  <a:ext uri="{FF2B5EF4-FFF2-40B4-BE49-F238E27FC236}">
                    <a16:creationId xmlns:a16="http://schemas.microsoft.com/office/drawing/2014/main" id="{F5FE0A01-FD92-C686-A716-670572DFF85B}"/>
                  </a:ext>
                </a:extLst>
              </p:cNvPr>
              <p:cNvSpPr txBox="1">
                <a:spLocks noRot="1" noChangeAspect="1" noMove="1" noResize="1" noEditPoints="1" noAdjustHandles="1" noChangeArrowheads="1" noChangeShapeType="1" noTextEdit="1"/>
              </p:cNvSpPr>
              <p:nvPr/>
            </p:nvSpPr>
            <p:spPr>
              <a:xfrm>
                <a:off x="390544" y="1724015"/>
                <a:ext cx="8296256" cy="830997"/>
              </a:xfrm>
              <a:prstGeom prst="rect">
                <a:avLst/>
              </a:prstGeom>
              <a:blipFill>
                <a:blip r:embed="rId7"/>
                <a:stretch>
                  <a:fillRect l="-1070" t="-4478" r="-1223" b="-14925"/>
                </a:stretch>
              </a:blipFill>
            </p:spPr>
            <p:txBody>
              <a:bodyPr/>
              <a:lstStyle/>
              <a:p>
                <a:r>
                  <a:rPr lang="en-US">
                    <a:noFill/>
                  </a:rPr>
                  <a:t> </a:t>
                </a:r>
              </a:p>
            </p:txBody>
          </p:sp>
        </mc:Fallback>
      </mc:AlternateContent>
      <p:pic>
        <p:nvPicPr>
          <p:cNvPr id="19" name="Picture 18">
            <a:extLst>
              <a:ext uri="{FF2B5EF4-FFF2-40B4-BE49-F238E27FC236}">
                <a16:creationId xmlns:a16="http://schemas.microsoft.com/office/drawing/2014/main" id="{9644A9DB-89C2-F76C-A810-6F69E76345BC}"/>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488518" y="2643968"/>
            <a:ext cx="2939110" cy="393192"/>
          </a:xfrm>
          <a:prstGeom prst="rect">
            <a:avLst/>
          </a:prstGeom>
        </p:spPr>
      </p:pic>
      <p:pic>
        <p:nvPicPr>
          <p:cNvPr id="5" name="Picture 4">
            <a:extLst>
              <a:ext uri="{FF2B5EF4-FFF2-40B4-BE49-F238E27FC236}">
                <a16:creationId xmlns:a16="http://schemas.microsoft.com/office/drawing/2014/main" id="{6722E1FC-B74C-A5A6-5F59-4783822024FF}"/>
              </a:ext>
            </a:extLst>
          </p:cNvPr>
          <p:cNvPicPr>
            <a:picLocks noChangeAspect="1"/>
          </p:cNvPicPr>
          <p:nvPr/>
        </p:nvPicPr>
        <p:blipFill>
          <a:blip r:embed="rId9"/>
          <a:stretch>
            <a:fillRect/>
          </a:stretch>
        </p:blipFill>
        <p:spPr>
          <a:xfrm>
            <a:off x="3595099" y="2653657"/>
            <a:ext cx="3073106" cy="393192"/>
          </a:xfrm>
          <a:prstGeom prst="rect">
            <a:avLst/>
          </a:prstGeom>
        </p:spPr>
      </p:pic>
      <p:sp>
        <p:nvSpPr>
          <p:cNvPr id="7" name="TextBox 6">
            <a:extLst>
              <a:ext uri="{FF2B5EF4-FFF2-40B4-BE49-F238E27FC236}">
                <a16:creationId xmlns:a16="http://schemas.microsoft.com/office/drawing/2014/main" id="{94DE3398-38E7-8368-682A-7017D110ED5A}"/>
              </a:ext>
            </a:extLst>
          </p:cNvPr>
          <p:cNvSpPr txBox="1"/>
          <p:nvPr/>
        </p:nvSpPr>
        <p:spPr>
          <a:xfrm>
            <a:off x="3325473" y="2619420"/>
            <a:ext cx="269626" cy="461665"/>
          </a:xfrm>
          <a:prstGeom prst="rect">
            <a:avLst/>
          </a:prstGeom>
          <a:noFill/>
        </p:spPr>
        <p:txBody>
          <a:bodyPr wrap="none" rtlCol="0">
            <a:spAutoFit/>
          </a:bodyPr>
          <a:lstStyle/>
          <a:p>
            <a:r>
              <a:rPr lang="en-US" sz="2400" dirty="0"/>
              <a:t>,</a:t>
            </a:r>
          </a:p>
        </p:txBody>
      </p:sp>
    </p:spTree>
    <p:extLst>
      <p:ext uri="{BB962C8B-B14F-4D97-AF65-F5344CB8AC3E}">
        <p14:creationId xmlns:p14="http://schemas.microsoft.com/office/powerpoint/2010/main" val="15224845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0B335A-74B5-C863-E3B9-4063403E6C0E}"/>
              </a:ext>
            </a:extLst>
          </p:cNvPr>
          <p:cNvSpPr>
            <a:spLocks noGrp="1"/>
          </p:cNvSpPr>
          <p:nvPr>
            <p:ph type="title"/>
          </p:nvPr>
        </p:nvSpPr>
        <p:spPr/>
        <p:txBody>
          <a:bodyPr/>
          <a:lstStyle/>
          <a:p>
            <a:r>
              <a:rPr lang="en-US" dirty="0"/>
              <a:t>Interactive</a:t>
            </a:r>
          </a:p>
        </p:txBody>
      </p:sp>
      <p:sp>
        <p:nvSpPr>
          <p:cNvPr id="3" name="Content Placeholder 2">
            <a:extLst>
              <a:ext uri="{FF2B5EF4-FFF2-40B4-BE49-F238E27FC236}">
                <a16:creationId xmlns:a16="http://schemas.microsoft.com/office/drawing/2014/main" id="{50D3230B-60E9-2D32-0E1F-EE0DBD6C81BB}"/>
              </a:ext>
            </a:extLst>
          </p:cNvPr>
          <p:cNvSpPr>
            <a:spLocks noGrp="1"/>
          </p:cNvSpPr>
          <p:nvPr>
            <p:ph idx="1"/>
          </p:nvPr>
        </p:nvSpPr>
        <p:spPr/>
        <p:txBody>
          <a:bodyPr/>
          <a:lstStyle/>
          <a:p>
            <a:endParaRPr lang="en-US" b="0" i="0" dirty="0">
              <a:effectLst/>
              <a:latin typeface="+mn-lt"/>
            </a:endParaRPr>
          </a:p>
          <a:p>
            <a:pPr marL="0" indent="0">
              <a:buNone/>
            </a:pPr>
            <a:endParaRPr lang="en-US" b="0" i="0" dirty="0">
              <a:effectLst/>
              <a:latin typeface="+mn-lt"/>
            </a:endParaRPr>
          </a:p>
          <a:p>
            <a:r>
              <a:rPr lang="en-US" b="0" i="0" dirty="0">
                <a:effectLst/>
                <a:latin typeface="+mn-lt"/>
              </a:rPr>
              <a:t>SCF gap is 76.36 </a:t>
            </a:r>
          </a:p>
          <a:p>
            <a:r>
              <a:rPr lang="en-US" b="0" i="0" dirty="0">
                <a:effectLst/>
                <a:latin typeface="+mn-lt"/>
              </a:rPr>
              <a:t>CCST(T) gap is 104.14</a:t>
            </a:r>
          </a:p>
          <a:p>
            <a:r>
              <a:rPr lang="en-US" b="0" i="0" dirty="0">
                <a:effectLst/>
                <a:latin typeface="+mn-lt"/>
              </a:rPr>
              <a:t>Singlet state energy was corrected from the UHF reference by -201.03</a:t>
            </a:r>
          </a:p>
          <a:p>
            <a:r>
              <a:rPr lang="en-US" b="0" i="0" dirty="0">
                <a:effectLst/>
                <a:latin typeface="+mn-lt"/>
              </a:rPr>
              <a:t>Triplet state energy was corrected from the UHF reference by -173.25</a:t>
            </a:r>
            <a:endParaRPr lang="en-US" dirty="0">
              <a:latin typeface="+mn-lt"/>
            </a:endParaRPr>
          </a:p>
        </p:txBody>
      </p:sp>
      <p:sp>
        <p:nvSpPr>
          <p:cNvPr id="4" name="Slide Number Placeholder 3">
            <a:extLst>
              <a:ext uri="{FF2B5EF4-FFF2-40B4-BE49-F238E27FC236}">
                <a16:creationId xmlns:a16="http://schemas.microsoft.com/office/drawing/2014/main" id="{F97B48C1-569C-4555-88BE-8FE850CA5999}"/>
              </a:ext>
            </a:extLst>
          </p:cNvPr>
          <p:cNvSpPr>
            <a:spLocks noGrp="1"/>
          </p:cNvSpPr>
          <p:nvPr>
            <p:ph type="sldNum" sz="quarter" idx="12"/>
          </p:nvPr>
        </p:nvSpPr>
        <p:spPr/>
        <p:txBody>
          <a:bodyPr/>
          <a:lstStyle/>
          <a:p>
            <a:fld id="{E1EB6482-E8AD-494A-B82D-562298BE05A7}" type="slidenum">
              <a:rPr lang="zh-TW" altLang="en-US" smtClean="0"/>
              <a:pPr/>
              <a:t>25</a:t>
            </a:fld>
            <a:endParaRPr lang="zh-TW" altLang="en-US"/>
          </a:p>
        </p:txBody>
      </p:sp>
      <p:pic>
        <p:nvPicPr>
          <p:cNvPr id="5" name="圖片 4">
            <a:extLst>
              <a:ext uri="{FF2B5EF4-FFF2-40B4-BE49-F238E27FC236}">
                <a16:creationId xmlns:a16="http://schemas.microsoft.com/office/drawing/2014/main" id="{CF05DB19-A7A7-4BF0-8AD4-3FD51895A2C5}"/>
              </a:ext>
            </a:extLst>
          </p:cNvPr>
          <p:cNvPicPr>
            <a:picLocks noChangeAspect="1"/>
          </p:cNvPicPr>
          <p:nvPr/>
        </p:nvPicPr>
        <p:blipFill>
          <a:blip r:embed="rId2"/>
          <a:stretch>
            <a:fillRect/>
          </a:stretch>
        </p:blipFill>
        <p:spPr>
          <a:xfrm>
            <a:off x="457199" y="879893"/>
            <a:ext cx="8229599" cy="872224"/>
          </a:xfrm>
          <a:prstGeom prst="rect">
            <a:avLst/>
          </a:prstGeom>
        </p:spPr>
      </p:pic>
    </p:spTree>
    <p:extLst>
      <p:ext uri="{BB962C8B-B14F-4D97-AF65-F5344CB8AC3E}">
        <p14:creationId xmlns:p14="http://schemas.microsoft.com/office/powerpoint/2010/main" val="39854280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D4252BA6-C7F0-6D4A-A3DE-4099F889A8D6}"/>
              </a:ext>
            </a:extLst>
          </p:cNvPr>
          <p:cNvSpPr>
            <a:spLocks noGrp="1" noChangeArrowheads="1"/>
          </p:cNvSpPr>
          <p:nvPr>
            <p:ph type="title"/>
          </p:nvPr>
        </p:nvSpPr>
        <p:spPr/>
        <p:txBody>
          <a:bodyPr/>
          <a:lstStyle/>
          <a:p>
            <a:pPr>
              <a:lnSpc>
                <a:spcPct val="100000"/>
              </a:lnSpc>
            </a:pPr>
            <a:r>
              <a:rPr lang="en-US" sz="2800" dirty="0"/>
              <a:t>Errors in DFT</a:t>
            </a:r>
          </a:p>
        </p:txBody>
      </p:sp>
      <p:sp>
        <p:nvSpPr>
          <p:cNvPr id="8" name="Slide Number Placeholder 7">
            <a:extLst>
              <a:ext uri="{FF2B5EF4-FFF2-40B4-BE49-F238E27FC236}">
                <a16:creationId xmlns:a16="http://schemas.microsoft.com/office/drawing/2014/main" id="{37401619-ACC5-2DFE-5B01-4D80AB036016}"/>
              </a:ext>
            </a:extLst>
          </p:cNvPr>
          <p:cNvSpPr>
            <a:spLocks noGrp="1"/>
          </p:cNvSpPr>
          <p:nvPr>
            <p:ph type="sldNum" sz="quarter" idx="12"/>
          </p:nvPr>
        </p:nvSpPr>
        <p:spPr/>
        <p:txBody>
          <a:bodyPr/>
          <a:lstStyle/>
          <a:p>
            <a:fld id="{E1EB6482-E8AD-494A-B82D-562298BE05A7}" type="slidenum">
              <a:rPr lang="zh-TW" altLang="en-US" smtClean="0"/>
              <a:pPr/>
              <a:t>26</a:t>
            </a:fld>
            <a:endParaRPr lang="zh-TW" altLang="en-US" dirty="0"/>
          </a:p>
        </p:txBody>
      </p:sp>
      <p:pic>
        <p:nvPicPr>
          <p:cNvPr id="2050" name="Picture 2">
            <a:extLst>
              <a:ext uri="{FF2B5EF4-FFF2-40B4-BE49-F238E27FC236}">
                <a16:creationId xmlns:a16="http://schemas.microsoft.com/office/drawing/2014/main" id="{AD3F0CDD-A9B9-44E6-B1E7-FFDC88A9B1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9758" y="796233"/>
            <a:ext cx="6344484" cy="5338560"/>
          </a:xfrm>
          <a:prstGeom prst="rect">
            <a:avLst/>
          </a:prstGeom>
          <a:noFill/>
          <a:extLst>
            <a:ext uri="{909E8E84-426E-40DD-AFC4-6F175D3DCCD1}">
              <a14:hiddenFill xmlns:a14="http://schemas.microsoft.com/office/drawing/2010/main">
                <a:solidFill>
                  <a:srgbClr val="FFFFFF"/>
                </a:solidFill>
              </a14:hiddenFill>
            </a:ext>
          </a:extLst>
        </p:spPr>
      </p:pic>
      <p:sp>
        <p:nvSpPr>
          <p:cNvPr id="16" name="文字方塊 15">
            <a:extLst>
              <a:ext uri="{FF2B5EF4-FFF2-40B4-BE49-F238E27FC236}">
                <a16:creationId xmlns:a16="http://schemas.microsoft.com/office/drawing/2014/main" id="{A7B1EE53-A852-488D-B64C-A0EE231F5AB9}"/>
              </a:ext>
            </a:extLst>
          </p:cNvPr>
          <p:cNvSpPr txBox="1"/>
          <p:nvPr/>
        </p:nvSpPr>
        <p:spPr>
          <a:xfrm>
            <a:off x="0" y="6519446"/>
            <a:ext cx="3574473" cy="338554"/>
          </a:xfrm>
          <a:prstGeom prst="rect">
            <a:avLst/>
          </a:prstGeom>
          <a:noFill/>
        </p:spPr>
        <p:txBody>
          <a:bodyPr wrap="square">
            <a:spAutoFit/>
          </a:bodyPr>
          <a:lstStyle/>
          <a:p>
            <a:pPr>
              <a:spcBef>
                <a:spcPts val="0"/>
              </a:spcBef>
              <a:spcAft>
                <a:spcPts val="0"/>
              </a:spcAft>
            </a:pPr>
            <a:r>
              <a:rPr lang="en-US" sz="800" dirty="0">
                <a:effectLst/>
              </a:rPr>
              <a:t>Cohen, A. J.; Mori-Sánchez, P.; Yang, W. Insights into Current Limitations of Density Functional Theory. </a:t>
            </a:r>
            <a:r>
              <a:rPr lang="en-US" sz="800" i="1" dirty="0">
                <a:effectLst/>
              </a:rPr>
              <a:t>Science</a:t>
            </a:r>
            <a:r>
              <a:rPr lang="en-US" sz="800" dirty="0">
                <a:effectLst/>
              </a:rPr>
              <a:t> </a:t>
            </a:r>
            <a:r>
              <a:rPr lang="en-US" sz="800" b="1" dirty="0">
                <a:effectLst/>
              </a:rPr>
              <a:t>2008</a:t>
            </a:r>
            <a:r>
              <a:rPr lang="en-US" sz="800" dirty="0">
                <a:effectLst/>
              </a:rPr>
              <a:t>, </a:t>
            </a:r>
            <a:r>
              <a:rPr lang="en-US" sz="800" i="1" dirty="0">
                <a:effectLst/>
              </a:rPr>
              <a:t>321</a:t>
            </a:r>
            <a:r>
              <a:rPr lang="en-US" sz="800" dirty="0">
                <a:effectLst/>
              </a:rPr>
              <a:t> (5890), 792–794. </a:t>
            </a:r>
          </a:p>
        </p:txBody>
      </p:sp>
    </p:spTree>
    <p:extLst>
      <p:ext uri="{BB962C8B-B14F-4D97-AF65-F5344CB8AC3E}">
        <p14:creationId xmlns:p14="http://schemas.microsoft.com/office/powerpoint/2010/main" val="30400062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53388C-024A-E30C-58D4-8357E14E43E5}"/>
              </a:ext>
            </a:extLst>
          </p:cNvPr>
          <p:cNvSpPr>
            <a:spLocks noGrp="1"/>
          </p:cNvSpPr>
          <p:nvPr>
            <p:ph type="title"/>
          </p:nvPr>
        </p:nvSpPr>
        <p:spPr/>
        <p:txBody>
          <a:bodyPr/>
          <a:lstStyle/>
          <a:p>
            <a:endParaRPr lang="en-US"/>
          </a:p>
        </p:txBody>
      </p:sp>
      <p:pic>
        <p:nvPicPr>
          <p:cNvPr id="6" name="內容版面配置區 5">
            <a:extLst>
              <a:ext uri="{FF2B5EF4-FFF2-40B4-BE49-F238E27FC236}">
                <a16:creationId xmlns:a16="http://schemas.microsoft.com/office/drawing/2014/main" id="{792FBA0B-013B-4339-8E1D-9706ACD50F22}"/>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994815" y="651600"/>
            <a:ext cx="7154370" cy="6132318"/>
          </a:xfrm>
        </p:spPr>
      </p:pic>
      <p:sp>
        <p:nvSpPr>
          <p:cNvPr id="4" name="Slide Number Placeholder 3">
            <a:extLst>
              <a:ext uri="{FF2B5EF4-FFF2-40B4-BE49-F238E27FC236}">
                <a16:creationId xmlns:a16="http://schemas.microsoft.com/office/drawing/2014/main" id="{7AB704A4-089F-6B14-E23B-27DC84EF5C4B}"/>
              </a:ext>
            </a:extLst>
          </p:cNvPr>
          <p:cNvSpPr>
            <a:spLocks noGrp="1"/>
          </p:cNvSpPr>
          <p:nvPr>
            <p:ph type="sldNum" sz="quarter" idx="12"/>
          </p:nvPr>
        </p:nvSpPr>
        <p:spPr/>
        <p:txBody>
          <a:bodyPr/>
          <a:lstStyle/>
          <a:p>
            <a:fld id="{E1EB6482-E8AD-494A-B82D-562298BE05A7}" type="slidenum">
              <a:rPr lang="zh-TW" altLang="en-US" smtClean="0"/>
              <a:pPr/>
              <a:t>27</a:t>
            </a:fld>
            <a:endParaRPr lang="zh-TW" altLang="en-US"/>
          </a:p>
        </p:txBody>
      </p:sp>
    </p:spTree>
    <p:extLst>
      <p:ext uri="{BB962C8B-B14F-4D97-AF65-F5344CB8AC3E}">
        <p14:creationId xmlns:p14="http://schemas.microsoft.com/office/powerpoint/2010/main" val="33002279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D4252BA6-C7F0-6D4A-A3DE-4099F889A8D6}"/>
              </a:ext>
            </a:extLst>
          </p:cNvPr>
          <p:cNvSpPr>
            <a:spLocks noGrp="1" noChangeArrowheads="1"/>
          </p:cNvSpPr>
          <p:nvPr>
            <p:ph type="title"/>
          </p:nvPr>
        </p:nvSpPr>
        <p:spPr/>
        <p:txBody>
          <a:bodyPr/>
          <a:lstStyle/>
          <a:p>
            <a:pPr>
              <a:lnSpc>
                <a:spcPct val="100000"/>
              </a:lnSpc>
            </a:pPr>
            <a:r>
              <a:rPr lang="en-US" sz="2800" dirty="0"/>
              <a:t>Broken symmetry state</a:t>
            </a:r>
          </a:p>
        </p:txBody>
      </p:sp>
      <p:sp>
        <p:nvSpPr>
          <p:cNvPr id="8" name="Slide Number Placeholder 7">
            <a:extLst>
              <a:ext uri="{FF2B5EF4-FFF2-40B4-BE49-F238E27FC236}">
                <a16:creationId xmlns:a16="http://schemas.microsoft.com/office/drawing/2014/main" id="{37401619-ACC5-2DFE-5B01-4D80AB036016}"/>
              </a:ext>
            </a:extLst>
          </p:cNvPr>
          <p:cNvSpPr>
            <a:spLocks noGrp="1"/>
          </p:cNvSpPr>
          <p:nvPr>
            <p:ph type="sldNum" sz="quarter" idx="12"/>
          </p:nvPr>
        </p:nvSpPr>
        <p:spPr/>
        <p:txBody>
          <a:bodyPr/>
          <a:lstStyle/>
          <a:p>
            <a:fld id="{E1EB6482-E8AD-494A-B82D-562298BE05A7}" type="slidenum">
              <a:rPr lang="zh-TW" altLang="en-US" smtClean="0"/>
              <a:pPr/>
              <a:t>28</a:t>
            </a:fld>
            <a:endParaRPr lang="zh-TW" altLang="en-US"/>
          </a:p>
        </p:txBody>
      </p:sp>
      <p:sp>
        <p:nvSpPr>
          <p:cNvPr id="9" name="TextBox 9">
            <a:extLst>
              <a:ext uri="{FF2B5EF4-FFF2-40B4-BE49-F238E27FC236}">
                <a16:creationId xmlns:a16="http://schemas.microsoft.com/office/drawing/2014/main" id="{5E2745AC-C32C-435F-AB21-E6BBF83D79E7}"/>
              </a:ext>
            </a:extLst>
          </p:cNvPr>
          <p:cNvSpPr txBox="1"/>
          <p:nvPr/>
        </p:nvSpPr>
        <p:spPr>
          <a:xfrm>
            <a:off x="390544" y="777196"/>
            <a:ext cx="8296256" cy="830997"/>
          </a:xfrm>
          <a:prstGeom prst="rect">
            <a:avLst/>
          </a:prstGeom>
          <a:noFill/>
        </p:spPr>
        <p:txBody>
          <a:bodyPr wrap="square" rtlCol="0">
            <a:spAutoFit/>
          </a:bodyPr>
          <a:lstStyle/>
          <a:p>
            <a:pPr algn="just"/>
            <a:r>
              <a:rPr lang="en-US" sz="2400" dirty="0"/>
              <a:t>The single determinant broken symmetry (BS) state can be written as a linear combination of the two SACs</a:t>
            </a:r>
          </a:p>
        </p:txBody>
      </p:sp>
      <p:sp>
        <p:nvSpPr>
          <p:cNvPr id="13" name="TextBox 9">
            <a:extLst>
              <a:ext uri="{FF2B5EF4-FFF2-40B4-BE49-F238E27FC236}">
                <a16:creationId xmlns:a16="http://schemas.microsoft.com/office/drawing/2014/main" id="{E52943FD-7AC0-4EDA-BCEA-12F941AF1923}"/>
              </a:ext>
            </a:extLst>
          </p:cNvPr>
          <p:cNvSpPr txBox="1"/>
          <p:nvPr/>
        </p:nvSpPr>
        <p:spPr>
          <a:xfrm>
            <a:off x="390544" y="2319661"/>
            <a:ext cx="8296256" cy="461665"/>
          </a:xfrm>
          <a:prstGeom prst="rect">
            <a:avLst/>
          </a:prstGeom>
          <a:noFill/>
        </p:spPr>
        <p:txBody>
          <a:bodyPr wrap="square" rtlCol="0">
            <a:spAutoFit/>
          </a:bodyPr>
          <a:lstStyle/>
          <a:p>
            <a:pPr algn="just"/>
            <a:r>
              <a:rPr lang="en-US" sz="2400" dirty="0"/>
              <a:t>The S</a:t>
            </a:r>
            <a:r>
              <a:rPr lang="en-US" sz="2400" baseline="30000" dirty="0"/>
              <a:t>2</a:t>
            </a:r>
            <a:r>
              <a:rPr lang="en-US" sz="2400" dirty="0"/>
              <a:t> expectation value of the BS wavefunction is</a:t>
            </a:r>
          </a:p>
        </p:txBody>
      </p:sp>
      <p:pic>
        <p:nvPicPr>
          <p:cNvPr id="6" name="Picture 5">
            <a:extLst>
              <a:ext uri="{FF2B5EF4-FFF2-40B4-BE49-F238E27FC236}">
                <a16:creationId xmlns:a16="http://schemas.microsoft.com/office/drawing/2014/main" id="{9FE3A1C6-0A54-1725-C2CC-24012B0A32A4}"/>
              </a:ext>
            </a:extLst>
          </p:cNvPr>
          <p:cNvPicPr>
            <a:picLocks noChangeAspect="1"/>
          </p:cNvPicPr>
          <p:nvPr/>
        </p:nvPicPr>
        <p:blipFill>
          <a:blip r:embed="rId3"/>
          <a:stretch>
            <a:fillRect/>
          </a:stretch>
        </p:blipFill>
        <p:spPr>
          <a:xfrm>
            <a:off x="558244" y="1583061"/>
            <a:ext cx="3949700" cy="736600"/>
          </a:xfrm>
          <a:prstGeom prst="rect">
            <a:avLst/>
          </a:prstGeom>
        </p:spPr>
      </p:pic>
      <p:pic>
        <p:nvPicPr>
          <p:cNvPr id="10" name="Picture 9">
            <a:extLst>
              <a:ext uri="{FF2B5EF4-FFF2-40B4-BE49-F238E27FC236}">
                <a16:creationId xmlns:a16="http://schemas.microsoft.com/office/drawing/2014/main" id="{7ED88271-59A5-9805-EB34-674161471AB2}"/>
              </a:ext>
            </a:extLst>
          </p:cNvPr>
          <p:cNvPicPr>
            <a:picLocks noChangeAspect="1"/>
          </p:cNvPicPr>
          <p:nvPr/>
        </p:nvPicPr>
        <p:blipFill>
          <a:blip r:embed="rId4"/>
          <a:stretch>
            <a:fillRect/>
          </a:stretch>
        </p:blipFill>
        <p:spPr>
          <a:xfrm>
            <a:off x="558246" y="2781326"/>
            <a:ext cx="7772400" cy="1770926"/>
          </a:xfrm>
          <a:prstGeom prst="rect">
            <a:avLst/>
          </a:prstGeom>
        </p:spPr>
      </p:pic>
      <p:sp>
        <p:nvSpPr>
          <p:cNvPr id="16" name="矩形 4">
            <a:extLst>
              <a:ext uri="{FF2B5EF4-FFF2-40B4-BE49-F238E27FC236}">
                <a16:creationId xmlns:a16="http://schemas.microsoft.com/office/drawing/2014/main" id="{4E625829-CC74-B47B-3AEB-92BAD13505F1}"/>
              </a:ext>
            </a:extLst>
          </p:cNvPr>
          <p:cNvSpPr/>
          <p:nvPr/>
        </p:nvSpPr>
        <p:spPr>
          <a:xfrm>
            <a:off x="0" y="6519446"/>
            <a:ext cx="5705856" cy="338554"/>
          </a:xfrm>
          <a:prstGeom prst="rect">
            <a:avLst/>
          </a:prstGeom>
        </p:spPr>
        <p:txBody>
          <a:bodyPr wrap="square">
            <a:spAutoFit/>
          </a:bodyPr>
          <a:lstStyle/>
          <a:p>
            <a:r>
              <a:rPr lang="en-US" sz="800" dirty="0">
                <a:effectLst/>
              </a:rPr>
              <a:t>Yamaguchi, K.; Jensen, F.; Dorigo, A.; </a:t>
            </a:r>
            <a:r>
              <a:rPr lang="en-US" sz="800" dirty="0" err="1">
                <a:effectLst/>
              </a:rPr>
              <a:t>Houk</a:t>
            </a:r>
            <a:r>
              <a:rPr lang="en-US" sz="800" dirty="0">
                <a:effectLst/>
              </a:rPr>
              <a:t>, K. N. A Spin Correction Procedure for Unrestricted Hartree-</a:t>
            </a:r>
            <a:r>
              <a:rPr lang="en-US" sz="800" dirty="0" err="1">
                <a:effectLst/>
              </a:rPr>
              <a:t>Fock</a:t>
            </a:r>
            <a:r>
              <a:rPr lang="en-US" sz="800" dirty="0">
                <a:effectLst/>
              </a:rPr>
              <a:t> and </a:t>
            </a:r>
            <a:r>
              <a:rPr lang="en-US" sz="800" dirty="0" err="1">
                <a:effectLst/>
              </a:rPr>
              <a:t>Møller-Plesset</a:t>
            </a:r>
            <a:r>
              <a:rPr lang="en-US" sz="800" dirty="0">
                <a:effectLst/>
              </a:rPr>
              <a:t> Wavefunctions for Singlet Diradicals and Polyradicals. </a:t>
            </a:r>
            <a:r>
              <a:rPr lang="en-US" sz="800" i="1" dirty="0">
                <a:effectLst/>
              </a:rPr>
              <a:t>Chemical Physics Letters</a:t>
            </a:r>
            <a:r>
              <a:rPr lang="en-US" sz="800" dirty="0">
                <a:effectLst/>
              </a:rPr>
              <a:t> </a:t>
            </a:r>
            <a:r>
              <a:rPr lang="en-US" sz="800" b="1" dirty="0">
                <a:effectLst/>
              </a:rPr>
              <a:t>1988</a:t>
            </a:r>
            <a:r>
              <a:rPr lang="en-US" sz="800" dirty="0">
                <a:effectLst/>
              </a:rPr>
              <a:t>, </a:t>
            </a:r>
            <a:r>
              <a:rPr lang="en-US" sz="800" i="1" dirty="0">
                <a:effectLst/>
              </a:rPr>
              <a:t>149</a:t>
            </a:r>
            <a:r>
              <a:rPr lang="en-US" sz="800" dirty="0">
                <a:effectLst/>
              </a:rPr>
              <a:t> (5), 537–542. </a:t>
            </a:r>
          </a:p>
        </p:txBody>
      </p:sp>
      <p:pic>
        <p:nvPicPr>
          <p:cNvPr id="17" name="Picture 16">
            <a:extLst>
              <a:ext uri="{FF2B5EF4-FFF2-40B4-BE49-F238E27FC236}">
                <a16:creationId xmlns:a16="http://schemas.microsoft.com/office/drawing/2014/main" id="{AB41313B-0957-CDF3-1895-DFD0CE36BDDD}"/>
              </a:ext>
            </a:extLst>
          </p:cNvPr>
          <p:cNvPicPr>
            <a:picLocks noChangeAspect="1"/>
          </p:cNvPicPr>
          <p:nvPr/>
        </p:nvPicPr>
        <p:blipFill>
          <a:blip r:embed="rId5"/>
          <a:stretch>
            <a:fillRect/>
          </a:stretch>
        </p:blipFill>
        <p:spPr>
          <a:xfrm>
            <a:off x="558244" y="4557663"/>
            <a:ext cx="4737100" cy="965200"/>
          </a:xfrm>
          <a:prstGeom prst="rect">
            <a:avLst/>
          </a:prstGeom>
        </p:spPr>
      </p:pic>
    </p:spTree>
    <p:extLst>
      <p:ext uri="{BB962C8B-B14F-4D97-AF65-F5344CB8AC3E}">
        <p14:creationId xmlns:p14="http://schemas.microsoft.com/office/powerpoint/2010/main" val="599076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D4252BA6-C7F0-6D4A-A3DE-4099F889A8D6}"/>
              </a:ext>
            </a:extLst>
          </p:cNvPr>
          <p:cNvSpPr>
            <a:spLocks noGrp="1" noChangeArrowheads="1"/>
          </p:cNvSpPr>
          <p:nvPr>
            <p:ph type="title"/>
          </p:nvPr>
        </p:nvSpPr>
        <p:spPr/>
        <p:txBody>
          <a:bodyPr/>
          <a:lstStyle/>
          <a:p>
            <a:pPr>
              <a:lnSpc>
                <a:spcPct val="100000"/>
              </a:lnSpc>
            </a:pPr>
            <a:r>
              <a:rPr lang="en-US" altLang="zh-TW" sz="2800" dirty="0"/>
              <a:t>Broken </a:t>
            </a:r>
            <a:r>
              <a:rPr lang="en-US" altLang="zh-TW" sz="2800"/>
              <a:t>symmetry state</a:t>
            </a:r>
            <a:endParaRPr lang="en-US" sz="2800" dirty="0"/>
          </a:p>
        </p:txBody>
      </p:sp>
      <p:sp>
        <p:nvSpPr>
          <p:cNvPr id="8" name="Slide Number Placeholder 7">
            <a:extLst>
              <a:ext uri="{FF2B5EF4-FFF2-40B4-BE49-F238E27FC236}">
                <a16:creationId xmlns:a16="http://schemas.microsoft.com/office/drawing/2014/main" id="{37401619-ACC5-2DFE-5B01-4D80AB036016}"/>
              </a:ext>
            </a:extLst>
          </p:cNvPr>
          <p:cNvSpPr>
            <a:spLocks noGrp="1"/>
          </p:cNvSpPr>
          <p:nvPr>
            <p:ph type="sldNum" sz="quarter" idx="12"/>
          </p:nvPr>
        </p:nvSpPr>
        <p:spPr/>
        <p:txBody>
          <a:bodyPr/>
          <a:lstStyle/>
          <a:p>
            <a:fld id="{E1EB6482-E8AD-494A-B82D-562298BE05A7}" type="slidenum">
              <a:rPr lang="zh-TW" altLang="en-US" smtClean="0"/>
              <a:pPr/>
              <a:t>29</a:t>
            </a:fld>
            <a:endParaRPr lang="zh-TW" altLang="en-US"/>
          </a:p>
        </p:txBody>
      </p:sp>
      <p:sp>
        <p:nvSpPr>
          <p:cNvPr id="9" name="TextBox 9">
            <a:extLst>
              <a:ext uri="{FF2B5EF4-FFF2-40B4-BE49-F238E27FC236}">
                <a16:creationId xmlns:a16="http://schemas.microsoft.com/office/drawing/2014/main" id="{5E2745AC-C32C-435F-AB21-E6BBF83D79E7}"/>
              </a:ext>
            </a:extLst>
          </p:cNvPr>
          <p:cNvSpPr txBox="1"/>
          <p:nvPr/>
        </p:nvSpPr>
        <p:spPr>
          <a:xfrm>
            <a:off x="390544" y="777196"/>
            <a:ext cx="8296256" cy="461665"/>
          </a:xfrm>
          <a:prstGeom prst="rect">
            <a:avLst/>
          </a:prstGeom>
          <a:noFill/>
        </p:spPr>
        <p:txBody>
          <a:bodyPr wrap="square" rtlCol="0">
            <a:spAutoFit/>
          </a:bodyPr>
          <a:lstStyle/>
          <a:p>
            <a:pPr algn="just"/>
            <a:r>
              <a:rPr lang="en-US" sz="2400" dirty="0"/>
              <a:t>The energy of the BS state</a:t>
            </a:r>
          </a:p>
        </p:txBody>
      </p:sp>
      <p:sp>
        <p:nvSpPr>
          <p:cNvPr id="13" name="TextBox 9">
            <a:extLst>
              <a:ext uri="{FF2B5EF4-FFF2-40B4-BE49-F238E27FC236}">
                <a16:creationId xmlns:a16="http://schemas.microsoft.com/office/drawing/2014/main" id="{E52943FD-7AC0-4EDA-BCEA-12F941AF1923}"/>
              </a:ext>
            </a:extLst>
          </p:cNvPr>
          <p:cNvSpPr txBox="1"/>
          <p:nvPr/>
        </p:nvSpPr>
        <p:spPr>
          <a:xfrm>
            <a:off x="390544" y="3647184"/>
            <a:ext cx="8296256" cy="461665"/>
          </a:xfrm>
          <a:prstGeom prst="rect">
            <a:avLst/>
          </a:prstGeom>
          <a:noFill/>
        </p:spPr>
        <p:txBody>
          <a:bodyPr wrap="square" rtlCol="0">
            <a:spAutoFit/>
          </a:bodyPr>
          <a:lstStyle/>
          <a:p>
            <a:pPr algn="just"/>
            <a:r>
              <a:rPr lang="en-US" sz="2400" dirty="0"/>
              <a:t>Hence, the energy of the BS and pure state</a:t>
            </a:r>
          </a:p>
        </p:txBody>
      </p:sp>
      <p:sp>
        <p:nvSpPr>
          <p:cNvPr id="14" name="TextBox 9">
            <a:extLst>
              <a:ext uri="{FF2B5EF4-FFF2-40B4-BE49-F238E27FC236}">
                <a16:creationId xmlns:a16="http://schemas.microsoft.com/office/drawing/2014/main" id="{69B0C79F-AC3E-CD68-9052-1D133F1F161D}"/>
              </a:ext>
            </a:extLst>
          </p:cNvPr>
          <p:cNvSpPr txBox="1"/>
          <p:nvPr/>
        </p:nvSpPr>
        <p:spPr>
          <a:xfrm>
            <a:off x="390544" y="1951424"/>
            <a:ext cx="8296256" cy="461665"/>
          </a:xfrm>
          <a:prstGeom prst="rect">
            <a:avLst/>
          </a:prstGeom>
          <a:noFill/>
        </p:spPr>
        <p:txBody>
          <a:bodyPr wrap="square" rtlCol="0">
            <a:spAutoFit/>
          </a:bodyPr>
          <a:lstStyle/>
          <a:p>
            <a:pPr algn="just"/>
            <a:r>
              <a:rPr lang="en-US" sz="2400" dirty="0"/>
              <a:t>By orthonormality relation,</a:t>
            </a:r>
          </a:p>
        </p:txBody>
      </p:sp>
      <p:pic>
        <p:nvPicPr>
          <p:cNvPr id="15" name="Picture 14">
            <a:extLst>
              <a:ext uri="{FF2B5EF4-FFF2-40B4-BE49-F238E27FC236}">
                <a16:creationId xmlns:a16="http://schemas.microsoft.com/office/drawing/2014/main" id="{7894BB10-72D3-6578-D7C2-CFE5964EC90E}"/>
              </a:ext>
            </a:extLst>
          </p:cNvPr>
          <p:cNvPicPr>
            <a:picLocks noChangeAspect="1"/>
          </p:cNvPicPr>
          <p:nvPr/>
        </p:nvPicPr>
        <p:blipFill>
          <a:blip r:embed="rId3"/>
          <a:stretch>
            <a:fillRect/>
          </a:stretch>
        </p:blipFill>
        <p:spPr>
          <a:xfrm>
            <a:off x="558244" y="2416274"/>
            <a:ext cx="6769100" cy="1231900"/>
          </a:xfrm>
          <a:prstGeom prst="rect">
            <a:avLst/>
          </a:prstGeom>
        </p:spPr>
      </p:pic>
      <p:pic>
        <p:nvPicPr>
          <p:cNvPr id="16" name="Picture 15">
            <a:extLst>
              <a:ext uri="{FF2B5EF4-FFF2-40B4-BE49-F238E27FC236}">
                <a16:creationId xmlns:a16="http://schemas.microsoft.com/office/drawing/2014/main" id="{607EECFC-04CD-13EC-51E1-72613D7E496F}"/>
              </a:ext>
            </a:extLst>
          </p:cNvPr>
          <p:cNvPicPr>
            <a:picLocks noChangeAspect="1"/>
          </p:cNvPicPr>
          <p:nvPr/>
        </p:nvPicPr>
        <p:blipFill>
          <a:blip r:embed="rId4"/>
          <a:stretch>
            <a:fillRect/>
          </a:stretch>
        </p:blipFill>
        <p:spPr>
          <a:xfrm>
            <a:off x="558244" y="1241214"/>
            <a:ext cx="4064000" cy="711200"/>
          </a:xfrm>
          <a:prstGeom prst="rect">
            <a:avLst/>
          </a:prstGeom>
        </p:spPr>
      </p:pic>
      <p:pic>
        <p:nvPicPr>
          <p:cNvPr id="18" name="Picture 17">
            <a:extLst>
              <a:ext uri="{FF2B5EF4-FFF2-40B4-BE49-F238E27FC236}">
                <a16:creationId xmlns:a16="http://schemas.microsoft.com/office/drawing/2014/main" id="{523A4A4C-A610-8844-8578-310A463518FD}"/>
              </a:ext>
            </a:extLst>
          </p:cNvPr>
          <p:cNvPicPr>
            <a:picLocks noChangeAspect="1"/>
          </p:cNvPicPr>
          <p:nvPr/>
        </p:nvPicPr>
        <p:blipFill>
          <a:blip r:embed="rId5"/>
          <a:stretch>
            <a:fillRect/>
          </a:stretch>
        </p:blipFill>
        <p:spPr>
          <a:xfrm>
            <a:off x="558244" y="4108459"/>
            <a:ext cx="5994400" cy="698500"/>
          </a:xfrm>
          <a:prstGeom prst="rect">
            <a:avLst/>
          </a:prstGeom>
        </p:spPr>
      </p:pic>
      <p:pic>
        <p:nvPicPr>
          <p:cNvPr id="20" name="Picture 19">
            <a:extLst>
              <a:ext uri="{FF2B5EF4-FFF2-40B4-BE49-F238E27FC236}">
                <a16:creationId xmlns:a16="http://schemas.microsoft.com/office/drawing/2014/main" id="{0D82183C-BE8A-E572-32B2-040DF3145ACD}"/>
              </a:ext>
            </a:extLst>
          </p:cNvPr>
          <p:cNvPicPr>
            <a:picLocks noChangeAspect="1"/>
          </p:cNvPicPr>
          <p:nvPr/>
        </p:nvPicPr>
        <p:blipFill>
          <a:blip r:embed="rId6"/>
          <a:stretch>
            <a:fillRect/>
          </a:stretch>
        </p:blipFill>
        <p:spPr>
          <a:xfrm>
            <a:off x="558246" y="4823686"/>
            <a:ext cx="7772400" cy="1790819"/>
          </a:xfrm>
          <a:prstGeom prst="rect">
            <a:avLst/>
          </a:prstGeom>
        </p:spPr>
      </p:pic>
      <p:sp>
        <p:nvSpPr>
          <p:cNvPr id="12" name="矩形 4">
            <a:extLst>
              <a:ext uri="{FF2B5EF4-FFF2-40B4-BE49-F238E27FC236}">
                <a16:creationId xmlns:a16="http://schemas.microsoft.com/office/drawing/2014/main" id="{AAFF38E7-9C60-4490-969E-28058C239236}"/>
              </a:ext>
            </a:extLst>
          </p:cNvPr>
          <p:cNvSpPr/>
          <p:nvPr/>
        </p:nvSpPr>
        <p:spPr>
          <a:xfrm>
            <a:off x="0" y="6519446"/>
            <a:ext cx="5705856" cy="338554"/>
          </a:xfrm>
          <a:prstGeom prst="rect">
            <a:avLst/>
          </a:prstGeom>
        </p:spPr>
        <p:txBody>
          <a:bodyPr wrap="square">
            <a:spAutoFit/>
          </a:bodyPr>
          <a:lstStyle/>
          <a:p>
            <a:r>
              <a:rPr lang="en-US" sz="800" dirty="0">
                <a:effectLst/>
              </a:rPr>
              <a:t>Yamaguchi, K.; Jensen, F.; Dorigo, A.; </a:t>
            </a:r>
            <a:r>
              <a:rPr lang="en-US" sz="800" dirty="0" err="1">
                <a:effectLst/>
              </a:rPr>
              <a:t>Houk</a:t>
            </a:r>
            <a:r>
              <a:rPr lang="en-US" sz="800" dirty="0">
                <a:effectLst/>
              </a:rPr>
              <a:t>, K. N. A Spin Correction Procedure for Unrestricted Hartree-</a:t>
            </a:r>
            <a:r>
              <a:rPr lang="en-US" sz="800" dirty="0" err="1">
                <a:effectLst/>
              </a:rPr>
              <a:t>Fock</a:t>
            </a:r>
            <a:r>
              <a:rPr lang="en-US" sz="800" dirty="0">
                <a:effectLst/>
              </a:rPr>
              <a:t> and </a:t>
            </a:r>
            <a:r>
              <a:rPr lang="en-US" sz="800" dirty="0" err="1">
                <a:effectLst/>
              </a:rPr>
              <a:t>Møller-Plesset</a:t>
            </a:r>
            <a:r>
              <a:rPr lang="en-US" sz="800" dirty="0">
                <a:effectLst/>
              </a:rPr>
              <a:t> Wavefunctions for Singlet Diradicals and Polyradicals. </a:t>
            </a:r>
            <a:r>
              <a:rPr lang="en-US" sz="800" i="1" dirty="0">
                <a:effectLst/>
              </a:rPr>
              <a:t>Chemical Physics Letters</a:t>
            </a:r>
            <a:r>
              <a:rPr lang="en-US" sz="800" dirty="0">
                <a:effectLst/>
              </a:rPr>
              <a:t> </a:t>
            </a:r>
            <a:r>
              <a:rPr lang="en-US" sz="800" b="1" dirty="0">
                <a:effectLst/>
              </a:rPr>
              <a:t>1988</a:t>
            </a:r>
            <a:r>
              <a:rPr lang="en-US" sz="800" dirty="0">
                <a:effectLst/>
              </a:rPr>
              <a:t>, </a:t>
            </a:r>
            <a:r>
              <a:rPr lang="en-US" sz="800" i="1" dirty="0">
                <a:effectLst/>
              </a:rPr>
              <a:t>149</a:t>
            </a:r>
            <a:r>
              <a:rPr lang="en-US" sz="800" dirty="0">
                <a:effectLst/>
              </a:rPr>
              <a:t> (5), 537–542. </a:t>
            </a:r>
          </a:p>
        </p:txBody>
      </p:sp>
    </p:spTree>
    <p:extLst>
      <p:ext uri="{BB962C8B-B14F-4D97-AF65-F5344CB8AC3E}">
        <p14:creationId xmlns:p14="http://schemas.microsoft.com/office/powerpoint/2010/main" val="10360810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9841C48-5853-4852-ADA9-03D54A7C1E06}"/>
              </a:ext>
            </a:extLst>
          </p:cNvPr>
          <p:cNvSpPr>
            <a:spLocks noGrp="1"/>
          </p:cNvSpPr>
          <p:nvPr>
            <p:ph type="title"/>
          </p:nvPr>
        </p:nvSpPr>
        <p:spPr/>
        <p:txBody>
          <a:bodyPr/>
          <a:lstStyle/>
          <a:p>
            <a:r>
              <a:rPr lang="en-US" dirty="0"/>
              <a:t>Case study</a:t>
            </a:r>
          </a:p>
        </p:txBody>
      </p:sp>
      <p:sp>
        <p:nvSpPr>
          <p:cNvPr id="3" name="內容版面配置區 2">
            <a:extLst>
              <a:ext uri="{FF2B5EF4-FFF2-40B4-BE49-F238E27FC236}">
                <a16:creationId xmlns:a16="http://schemas.microsoft.com/office/drawing/2014/main" id="{8BCBA4D4-4AD2-4540-9B8D-EA14F7BF31C1}"/>
              </a:ext>
            </a:extLst>
          </p:cNvPr>
          <p:cNvSpPr>
            <a:spLocks noGrp="1"/>
          </p:cNvSpPr>
          <p:nvPr>
            <p:ph idx="1"/>
          </p:nvPr>
        </p:nvSpPr>
        <p:spPr/>
        <p:txBody>
          <a:bodyPr/>
          <a:lstStyle/>
          <a:p>
            <a:endParaRPr lang="en-US"/>
          </a:p>
        </p:txBody>
      </p:sp>
      <p:sp>
        <p:nvSpPr>
          <p:cNvPr id="4" name="投影片編號版面配置區 3">
            <a:extLst>
              <a:ext uri="{FF2B5EF4-FFF2-40B4-BE49-F238E27FC236}">
                <a16:creationId xmlns:a16="http://schemas.microsoft.com/office/drawing/2014/main" id="{22E2E8E0-4A0E-4521-B45E-113CD27CA6B6}"/>
              </a:ext>
            </a:extLst>
          </p:cNvPr>
          <p:cNvSpPr>
            <a:spLocks noGrp="1"/>
          </p:cNvSpPr>
          <p:nvPr>
            <p:ph type="sldNum" sz="quarter" idx="12"/>
          </p:nvPr>
        </p:nvSpPr>
        <p:spPr/>
        <p:txBody>
          <a:bodyPr/>
          <a:lstStyle/>
          <a:p>
            <a:fld id="{E1EB6482-E8AD-494A-B82D-562298BE05A7}" type="slidenum">
              <a:rPr lang="zh-TW" altLang="en-US" smtClean="0"/>
              <a:pPr/>
              <a:t>3</a:t>
            </a:fld>
            <a:endParaRPr lang="zh-TW" altLang="en-US"/>
          </a:p>
        </p:txBody>
      </p:sp>
    </p:spTree>
    <p:extLst>
      <p:ext uri="{BB962C8B-B14F-4D97-AF65-F5344CB8AC3E}">
        <p14:creationId xmlns:p14="http://schemas.microsoft.com/office/powerpoint/2010/main" val="3098609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D4252BA6-C7F0-6D4A-A3DE-4099F889A8D6}"/>
              </a:ext>
            </a:extLst>
          </p:cNvPr>
          <p:cNvSpPr>
            <a:spLocks noGrp="1" noChangeArrowheads="1"/>
          </p:cNvSpPr>
          <p:nvPr>
            <p:ph type="title"/>
          </p:nvPr>
        </p:nvSpPr>
        <p:spPr/>
        <p:txBody>
          <a:bodyPr/>
          <a:lstStyle/>
          <a:p>
            <a:pPr>
              <a:lnSpc>
                <a:spcPct val="100000"/>
              </a:lnSpc>
            </a:pPr>
            <a:r>
              <a:rPr lang="en-US" altLang="zh-TW" sz="2800" dirty="0"/>
              <a:t>Spin purification</a:t>
            </a:r>
            <a:endParaRPr lang="en-US" sz="2800" dirty="0"/>
          </a:p>
        </p:txBody>
      </p:sp>
      <p:sp>
        <p:nvSpPr>
          <p:cNvPr id="8" name="Slide Number Placeholder 7">
            <a:extLst>
              <a:ext uri="{FF2B5EF4-FFF2-40B4-BE49-F238E27FC236}">
                <a16:creationId xmlns:a16="http://schemas.microsoft.com/office/drawing/2014/main" id="{37401619-ACC5-2DFE-5B01-4D80AB036016}"/>
              </a:ext>
            </a:extLst>
          </p:cNvPr>
          <p:cNvSpPr>
            <a:spLocks noGrp="1"/>
          </p:cNvSpPr>
          <p:nvPr>
            <p:ph type="sldNum" sz="quarter" idx="12"/>
          </p:nvPr>
        </p:nvSpPr>
        <p:spPr/>
        <p:txBody>
          <a:bodyPr/>
          <a:lstStyle/>
          <a:p>
            <a:fld id="{E1EB6482-E8AD-494A-B82D-562298BE05A7}" type="slidenum">
              <a:rPr lang="zh-TW" altLang="en-US" smtClean="0"/>
              <a:pPr/>
              <a:t>30</a:t>
            </a:fld>
            <a:endParaRPr lang="zh-TW" altLang="en-US"/>
          </a:p>
        </p:txBody>
      </p:sp>
      <mc:AlternateContent xmlns:mc="http://schemas.openxmlformats.org/markup-compatibility/2006" xmlns:a14="http://schemas.microsoft.com/office/drawing/2010/main">
        <mc:Choice Requires="a14">
          <p:sp>
            <p:nvSpPr>
              <p:cNvPr id="9" name="TextBox 9">
                <a:extLst>
                  <a:ext uri="{FF2B5EF4-FFF2-40B4-BE49-F238E27FC236}">
                    <a16:creationId xmlns:a16="http://schemas.microsoft.com/office/drawing/2014/main" id="{5E2745AC-C32C-435F-AB21-E6BBF83D79E7}"/>
                  </a:ext>
                </a:extLst>
              </p:cNvPr>
              <p:cNvSpPr txBox="1"/>
              <p:nvPr/>
            </p:nvSpPr>
            <p:spPr>
              <a:xfrm>
                <a:off x="390544" y="777196"/>
                <a:ext cx="8296256" cy="461665"/>
              </a:xfrm>
              <a:prstGeom prst="rect">
                <a:avLst/>
              </a:prstGeom>
              <a:noFill/>
            </p:spPr>
            <p:txBody>
              <a:bodyPr wrap="square" rtlCol="0">
                <a:spAutoFit/>
              </a:bodyPr>
              <a:lstStyle/>
              <a:p>
                <a:pPr algn="just"/>
                <a:r>
                  <a:rPr lang="en-US" sz="2400" dirty="0"/>
                  <a:t>Substitute </a:t>
                </a:r>
                <a14:m>
                  <m:oMath xmlns:m="http://schemas.openxmlformats.org/officeDocument/2006/math">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𝑐</m:t>
                        </m:r>
                      </m:e>
                      <m:sub>
                        <m:r>
                          <a:rPr lang="en-US" sz="2400" b="0" i="1" smtClean="0">
                            <a:latin typeface="Cambria Math" panose="02040503050406030204" pitchFamily="18" charset="0"/>
                          </a:rPr>
                          <m:t>𝑡</m:t>
                        </m:r>
                      </m:sub>
                      <m:sup>
                        <m:r>
                          <a:rPr lang="en-US" sz="2400" b="0" i="1" smtClean="0">
                            <a:latin typeface="Cambria Math" panose="02040503050406030204" pitchFamily="18" charset="0"/>
                          </a:rPr>
                          <m:t>2</m:t>
                        </m:r>
                      </m:sup>
                    </m:sSubSup>
                  </m:oMath>
                </a14:m>
                <a:r>
                  <a:rPr lang="en-US" sz="2400" dirty="0"/>
                  <a:t> by the S</a:t>
                </a:r>
                <a:r>
                  <a:rPr lang="en-US" sz="2400" baseline="30000" dirty="0"/>
                  <a:t>2</a:t>
                </a:r>
                <a:r>
                  <a:rPr lang="en-US" sz="2400" dirty="0"/>
                  <a:t> expectation values  </a:t>
                </a:r>
              </a:p>
            </p:txBody>
          </p:sp>
        </mc:Choice>
        <mc:Fallback xmlns="">
          <p:sp>
            <p:nvSpPr>
              <p:cNvPr id="9" name="TextBox 9">
                <a:extLst>
                  <a:ext uri="{FF2B5EF4-FFF2-40B4-BE49-F238E27FC236}">
                    <a16:creationId xmlns:a16="http://schemas.microsoft.com/office/drawing/2014/main" id="{5E2745AC-C32C-435F-AB21-E6BBF83D79E7}"/>
                  </a:ext>
                </a:extLst>
              </p:cNvPr>
              <p:cNvSpPr txBox="1">
                <a:spLocks noRot="1" noChangeAspect="1" noMove="1" noResize="1" noEditPoints="1" noAdjustHandles="1" noChangeArrowheads="1" noChangeShapeType="1" noTextEdit="1"/>
              </p:cNvSpPr>
              <p:nvPr/>
            </p:nvSpPr>
            <p:spPr>
              <a:xfrm>
                <a:off x="390544" y="777196"/>
                <a:ext cx="8296256" cy="461665"/>
              </a:xfrm>
              <a:prstGeom prst="rect">
                <a:avLst/>
              </a:prstGeom>
              <a:blipFill>
                <a:blip r:embed="rId3"/>
                <a:stretch>
                  <a:fillRect l="-1102" t="-9211" b="-302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9">
                <a:extLst>
                  <a:ext uri="{FF2B5EF4-FFF2-40B4-BE49-F238E27FC236}">
                    <a16:creationId xmlns:a16="http://schemas.microsoft.com/office/drawing/2014/main" id="{19AC6062-A28E-9EBC-81CF-49619927748F}"/>
                  </a:ext>
                </a:extLst>
              </p:cNvPr>
              <p:cNvSpPr txBox="1"/>
              <p:nvPr/>
            </p:nvSpPr>
            <p:spPr>
              <a:xfrm>
                <a:off x="390544" y="3207361"/>
                <a:ext cx="8296256" cy="461665"/>
              </a:xfrm>
              <a:prstGeom prst="rect">
                <a:avLst/>
              </a:prstGeom>
              <a:noFill/>
            </p:spPr>
            <p:txBody>
              <a:bodyPr wrap="square" rtlCol="0">
                <a:spAutoFit/>
              </a:bodyPr>
              <a:lstStyle/>
              <a:p>
                <a:pPr algn="just"/>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𝐸</m:t>
                        </m:r>
                      </m:e>
                      <m:sub>
                        <m:r>
                          <a:rPr lang="en-US" sz="2400" b="0" i="1" smtClean="0">
                            <a:latin typeface="Cambria Math" panose="02040503050406030204" pitchFamily="18" charset="0"/>
                          </a:rPr>
                          <m:t>𝑡</m:t>
                        </m:r>
                      </m:sub>
                    </m:sSub>
                  </m:oMath>
                </a14:m>
                <a:r>
                  <a:rPr lang="en-US" sz="2400" dirty="0"/>
                  <a:t> can be obtained from any of the triplet wavefunctions</a:t>
                </a:r>
              </a:p>
            </p:txBody>
          </p:sp>
        </mc:Choice>
        <mc:Fallback xmlns="">
          <p:sp>
            <p:nvSpPr>
              <p:cNvPr id="7" name="TextBox 9">
                <a:extLst>
                  <a:ext uri="{FF2B5EF4-FFF2-40B4-BE49-F238E27FC236}">
                    <a16:creationId xmlns:a16="http://schemas.microsoft.com/office/drawing/2014/main" id="{19AC6062-A28E-9EBC-81CF-49619927748F}"/>
                  </a:ext>
                </a:extLst>
              </p:cNvPr>
              <p:cNvSpPr txBox="1">
                <a:spLocks noRot="1" noChangeAspect="1" noMove="1" noResize="1" noEditPoints="1" noAdjustHandles="1" noChangeArrowheads="1" noChangeShapeType="1" noTextEdit="1"/>
              </p:cNvSpPr>
              <p:nvPr/>
            </p:nvSpPr>
            <p:spPr>
              <a:xfrm>
                <a:off x="390544" y="3207361"/>
                <a:ext cx="8296256" cy="461665"/>
              </a:xfrm>
              <a:prstGeom prst="rect">
                <a:avLst/>
              </a:prstGeom>
              <a:blipFill>
                <a:blip r:embed="rId4"/>
                <a:stretch>
                  <a:fillRect l="-153" t="-10811" b="-29730"/>
                </a:stretch>
              </a:blipFill>
            </p:spPr>
            <p:txBody>
              <a:bodyPr/>
              <a:lstStyle/>
              <a:p>
                <a:r>
                  <a:rPr lang="en-US">
                    <a:noFill/>
                  </a:rPr>
                  <a:t> </a:t>
                </a:r>
              </a:p>
            </p:txBody>
          </p:sp>
        </mc:Fallback>
      </mc:AlternateContent>
      <p:pic>
        <p:nvPicPr>
          <p:cNvPr id="10" name="Picture 9">
            <a:extLst>
              <a:ext uri="{FF2B5EF4-FFF2-40B4-BE49-F238E27FC236}">
                <a16:creationId xmlns:a16="http://schemas.microsoft.com/office/drawing/2014/main" id="{E599F5C8-DC50-983B-FF64-A33993B749AF}"/>
              </a:ext>
            </a:extLst>
          </p:cNvPr>
          <p:cNvPicPr>
            <a:picLocks noChangeAspect="1"/>
          </p:cNvPicPr>
          <p:nvPr/>
        </p:nvPicPr>
        <p:blipFill>
          <a:blip r:embed="rId5"/>
          <a:stretch>
            <a:fillRect/>
          </a:stretch>
        </p:blipFill>
        <p:spPr>
          <a:xfrm>
            <a:off x="558246" y="3669026"/>
            <a:ext cx="7772400" cy="721278"/>
          </a:xfrm>
          <a:prstGeom prst="rect">
            <a:avLst/>
          </a:prstGeom>
        </p:spPr>
      </p:pic>
      <p:sp>
        <p:nvSpPr>
          <p:cNvPr id="11" name="TextBox 9">
            <a:extLst>
              <a:ext uri="{FF2B5EF4-FFF2-40B4-BE49-F238E27FC236}">
                <a16:creationId xmlns:a16="http://schemas.microsoft.com/office/drawing/2014/main" id="{80DD0E5C-4043-594A-25EF-8CEB8318928C}"/>
              </a:ext>
            </a:extLst>
          </p:cNvPr>
          <p:cNvSpPr txBox="1"/>
          <p:nvPr/>
        </p:nvSpPr>
        <p:spPr>
          <a:xfrm>
            <a:off x="390544" y="4386692"/>
            <a:ext cx="8296256" cy="1200329"/>
          </a:xfrm>
          <a:prstGeom prst="rect">
            <a:avLst/>
          </a:prstGeom>
          <a:noFill/>
        </p:spPr>
        <p:txBody>
          <a:bodyPr wrap="square" rtlCol="0">
            <a:spAutoFit/>
          </a:bodyPr>
          <a:lstStyle/>
          <a:p>
            <a:pPr marL="342900" indent="-342900" algn="just">
              <a:buFont typeface="Arial" panose="020B0604020202020204" pitchFamily="34" charset="0"/>
              <a:buChar char="•"/>
            </a:pPr>
            <a:r>
              <a:rPr lang="en-US" sz="2400" dirty="0"/>
              <a:t>This process of correcting the energy of the BS state using the S</a:t>
            </a:r>
            <a:r>
              <a:rPr lang="en-US" sz="2400" baseline="30000" dirty="0"/>
              <a:t>2</a:t>
            </a:r>
            <a:r>
              <a:rPr lang="en-US" sz="2400" dirty="0"/>
              <a:t> value of the BS and triplet states and the energy of the triplet state is called </a:t>
            </a:r>
            <a:r>
              <a:rPr lang="en-US" sz="2400" i="1" dirty="0"/>
              <a:t>spin purification</a:t>
            </a:r>
            <a:r>
              <a:rPr lang="en-US" sz="2400" dirty="0"/>
              <a:t>. </a:t>
            </a:r>
          </a:p>
        </p:txBody>
      </p:sp>
      <p:pic>
        <p:nvPicPr>
          <p:cNvPr id="12" name="Picture 11">
            <a:extLst>
              <a:ext uri="{FF2B5EF4-FFF2-40B4-BE49-F238E27FC236}">
                <a16:creationId xmlns:a16="http://schemas.microsoft.com/office/drawing/2014/main" id="{613FE491-2F74-954B-12DD-94BF45A03A04}"/>
              </a:ext>
            </a:extLst>
          </p:cNvPr>
          <p:cNvPicPr>
            <a:picLocks noChangeAspect="1"/>
          </p:cNvPicPr>
          <p:nvPr/>
        </p:nvPicPr>
        <p:blipFill>
          <a:blip r:embed="rId6"/>
          <a:stretch>
            <a:fillRect/>
          </a:stretch>
        </p:blipFill>
        <p:spPr>
          <a:xfrm>
            <a:off x="558244" y="1238861"/>
            <a:ext cx="6400800" cy="1968500"/>
          </a:xfrm>
          <a:prstGeom prst="rect">
            <a:avLst/>
          </a:prstGeom>
        </p:spPr>
      </p:pic>
      <p:sp>
        <p:nvSpPr>
          <p:cNvPr id="13" name="矩形 4">
            <a:extLst>
              <a:ext uri="{FF2B5EF4-FFF2-40B4-BE49-F238E27FC236}">
                <a16:creationId xmlns:a16="http://schemas.microsoft.com/office/drawing/2014/main" id="{A906E6E0-80B5-4BA3-A393-699BE2ED269D}"/>
              </a:ext>
            </a:extLst>
          </p:cNvPr>
          <p:cNvSpPr/>
          <p:nvPr/>
        </p:nvSpPr>
        <p:spPr>
          <a:xfrm>
            <a:off x="0" y="6519446"/>
            <a:ext cx="5705856" cy="338554"/>
          </a:xfrm>
          <a:prstGeom prst="rect">
            <a:avLst/>
          </a:prstGeom>
        </p:spPr>
        <p:txBody>
          <a:bodyPr wrap="square">
            <a:spAutoFit/>
          </a:bodyPr>
          <a:lstStyle/>
          <a:p>
            <a:r>
              <a:rPr lang="en-US" sz="800" dirty="0">
                <a:effectLst/>
              </a:rPr>
              <a:t>Yamaguchi, K.; Jensen, F.; Dorigo, A.; </a:t>
            </a:r>
            <a:r>
              <a:rPr lang="en-US" sz="800" dirty="0" err="1">
                <a:effectLst/>
              </a:rPr>
              <a:t>Houk</a:t>
            </a:r>
            <a:r>
              <a:rPr lang="en-US" sz="800" dirty="0">
                <a:effectLst/>
              </a:rPr>
              <a:t>, K. N. A Spin Correction Procedure for Unrestricted Hartree-</a:t>
            </a:r>
            <a:r>
              <a:rPr lang="en-US" sz="800" dirty="0" err="1">
                <a:effectLst/>
              </a:rPr>
              <a:t>Fock</a:t>
            </a:r>
            <a:r>
              <a:rPr lang="en-US" sz="800" dirty="0">
                <a:effectLst/>
              </a:rPr>
              <a:t> and </a:t>
            </a:r>
            <a:r>
              <a:rPr lang="en-US" sz="800" dirty="0" err="1">
                <a:effectLst/>
              </a:rPr>
              <a:t>Møller-Plesset</a:t>
            </a:r>
            <a:r>
              <a:rPr lang="en-US" sz="800" dirty="0">
                <a:effectLst/>
              </a:rPr>
              <a:t> Wavefunctions for Singlet Diradicals and Polyradicals. </a:t>
            </a:r>
            <a:r>
              <a:rPr lang="en-US" sz="800" i="1" dirty="0">
                <a:effectLst/>
              </a:rPr>
              <a:t>Chemical Physics Letters</a:t>
            </a:r>
            <a:r>
              <a:rPr lang="en-US" sz="800" dirty="0">
                <a:effectLst/>
              </a:rPr>
              <a:t> </a:t>
            </a:r>
            <a:r>
              <a:rPr lang="en-US" sz="800" b="1" dirty="0">
                <a:effectLst/>
              </a:rPr>
              <a:t>1988</a:t>
            </a:r>
            <a:r>
              <a:rPr lang="en-US" sz="800" dirty="0">
                <a:effectLst/>
              </a:rPr>
              <a:t>, </a:t>
            </a:r>
            <a:r>
              <a:rPr lang="en-US" sz="800" i="1" dirty="0">
                <a:effectLst/>
              </a:rPr>
              <a:t>149</a:t>
            </a:r>
            <a:r>
              <a:rPr lang="en-US" sz="800" dirty="0">
                <a:effectLst/>
              </a:rPr>
              <a:t> (5), 537–542. </a:t>
            </a:r>
          </a:p>
        </p:txBody>
      </p:sp>
    </p:spTree>
    <p:extLst>
      <p:ext uri="{BB962C8B-B14F-4D97-AF65-F5344CB8AC3E}">
        <p14:creationId xmlns:p14="http://schemas.microsoft.com/office/powerpoint/2010/main" val="358576481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C6C6988-9218-4594-B6FB-6BFCC96E0327}"/>
              </a:ext>
            </a:extLst>
          </p:cNvPr>
          <p:cNvSpPr>
            <a:spLocks noGrp="1"/>
          </p:cNvSpPr>
          <p:nvPr>
            <p:ph type="title"/>
          </p:nvPr>
        </p:nvSpPr>
        <p:spPr/>
        <p:txBody>
          <a:bodyPr/>
          <a:lstStyle/>
          <a:p>
            <a:r>
              <a:rPr lang="en-US" dirty="0"/>
              <a:t>Interactive</a:t>
            </a:r>
          </a:p>
        </p:txBody>
      </p:sp>
      <p:sp>
        <p:nvSpPr>
          <p:cNvPr id="3" name="內容版面配置區 2">
            <a:extLst>
              <a:ext uri="{FF2B5EF4-FFF2-40B4-BE49-F238E27FC236}">
                <a16:creationId xmlns:a16="http://schemas.microsoft.com/office/drawing/2014/main" id="{68072A10-7263-4393-A12E-38EB8FD0BBB0}"/>
              </a:ext>
            </a:extLst>
          </p:cNvPr>
          <p:cNvSpPr>
            <a:spLocks noGrp="1"/>
          </p:cNvSpPr>
          <p:nvPr>
            <p:ph idx="1"/>
          </p:nvPr>
        </p:nvSpPr>
        <p:spPr/>
        <p:txBody>
          <a:bodyPr/>
          <a:lstStyle/>
          <a:p>
            <a:endParaRPr lang="en-US"/>
          </a:p>
        </p:txBody>
      </p:sp>
      <p:sp>
        <p:nvSpPr>
          <p:cNvPr id="4" name="投影片編號版面配置區 3">
            <a:extLst>
              <a:ext uri="{FF2B5EF4-FFF2-40B4-BE49-F238E27FC236}">
                <a16:creationId xmlns:a16="http://schemas.microsoft.com/office/drawing/2014/main" id="{FFC98A35-9F2D-4EE0-9B06-CDF1BEE328E5}"/>
              </a:ext>
            </a:extLst>
          </p:cNvPr>
          <p:cNvSpPr>
            <a:spLocks noGrp="1"/>
          </p:cNvSpPr>
          <p:nvPr>
            <p:ph type="sldNum" sz="quarter" idx="12"/>
          </p:nvPr>
        </p:nvSpPr>
        <p:spPr/>
        <p:txBody>
          <a:bodyPr/>
          <a:lstStyle/>
          <a:p>
            <a:fld id="{E1EB6482-E8AD-494A-B82D-562298BE05A7}" type="slidenum">
              <a:rPr lang="zh-TW" altLang="en-US" smtClean="0"/>
              <a:pPr/>
              <a:t>31</a:t>
            </a:fld>
            <a:endParaRPr lang="zh-TW" altLang="en-US"/>
          </a:p>
        </p:txBody>
      </p:sp>
    </p:spTree>
    <p:extLst>
      <p:ext uri="{BB962C8B-B14F-4D97-AF65-F5344CB8AC3E}">
        <p14:creationId xmlns:p14="http://schemas.microsoft.com/office/powerpoint/2010/main" val="360691071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AF6FFB-1AFE-82C6-90A9-824F765B9BFA}"/>
              </a:ext>
            </a:extLst>
          </p:cNvPr>
          <p:cNvSpPr>
            <a:spLocks noGrp="1"/>
          </p:cNvSpPr>
          <p:nvPr>
            <p:ph type="title"/>
          </p:nvPr>
        </p:nvSpPr>
        <p:spPr/>
        <p:txBody>
          <a:bodyPr/>
          <a:lstStyle/>
          <a:p>
            <a:r>
              <a:rPr lang="en-US" dirty="0"/>
              <a:t>DFA vs HF</a:t>
            </a:r>
          </a:p>
        </p:txBody>
      </p:sp>
      <p:sp>
        <p:nvSpPr>
          <p:cNvPr id="3" name="Content Placeholder 2">
            <a:extLst>
              <a:ext uri="{FF2B5EF4-FFF2-40B4-BE49-F238E27FC236}">
                <a16:creationId xmlns:a16="http://schemas.microsoft.com/office/drawing/2014/main" id="{47C8D6E1-00C6-57E0-236D-988970EDCEF8}"/>
              </a:ext>
            </a:extLst>
          </p:cNvPr>
          <p:cNvSpPr>
            <a:spLocks noGrp="1"/>
          </p:cNvSpPr>
          <p:nvPr>
            <p:ph idx="1"/>
          </p:nvPr>
        </p:nvSpPr>
        <p:spPr/>
        <p:txBody>
          <a:bodyPr/>
          <a:lstStyle/>
          <a:p>
            <a:r>
              <a:rPr lang="en-US" dirty="0"/>
              <a:t>DFA: </a:t>
            </a:r>
          </a:p>
          <a:p>
            <a:pPr marL="457200" indent="-457200">
              <a:buFont typeface="+mj-lt"/>
              <a:buAutoNum type="arabicPeriod"/>
            </a:pPr>
            <a:r>
              <a:rPr lang="en-US" dirty="0">
                <a:solidFill>
                  <a:srgbClr val="FF0000"/>
                </a:solidFill>
              </a:rPr>
              <a:t>Black box approximate functionals that may or may not be constrained to physics-based asymptotic limits.</a:t>
            </a:r>
          </a:p>
          <a:p>
            <a:pPr marL="457200" indent="-457200">
              <a:buFont typeface="+mj-lt"/>
              <a:buAutoNum type="arabicPeriod"/>
            </a:pPr>
            <a:r>
              <a:rPr lang="en-US" dirty="0">
                <a:solidFill>
                  <a:srgbClr val="FF0000"/>
                </a:solidFill>
              </a:rPr>
              <a:t>Some have issues with SIE.</a:t>
            </a:r>
          </a:p>
          <a:p>
            <a:pPr marL="457200" indent="-457200">
              <a:buFont typeface="+mj-lt"/>
              <a:buAutoNum type="arabicPeriod"/>
            </a:pPr>
            <a:r>
              <a:rPr lang="en-US" dirty="0">
                <a:solidFill>
                  <a:srgbClr val="FF0000"/>
                </a:solidFill>
              </a:rPr>
              <a:t>Have issues with static correlation.</a:t>
            </a:r>
          </a:p>
          <a:p>
            <a:r>
              <a:rPr lang="en-US" dirty="0"/>
              <a:t>HF</a:t>
            </a:r>
          </a:p>
          <a:p>
            <a:pPr marL="457200" indent="-457200">
              <a:buFont typeface="+mj-lt"/>
              <a:buAutoNum type="arabicPeriod"/>
            </a:pPr>
            <a:r>
              <a:rPr lang="en-US" dirty="0"/>
              <a:t>Formally exact within the mean field approximation.</a:t>
            </a:r>
          </a:p>
          <a:p>
            <a:pPr marL="457200" indent="-457200">
              <a:buFont typeface="+mj-lt"/>
              <a:buAutoNum type="arabicPeriod"/>
            </a:pPr>
            <a:r>
              <a:rPr lang="en-US" dirty="0"/>
              <a:t>No issue with one particle SIE.</a:t>
            </a:r>
          </a:p>
          <a:p>
            <a:pPr marL="457200" indent="-457200">
              <a:buFont typeface="+mj-lt"/>
              <a:buAutoNum type="arabicPeriod"/>
            </a:pPr>
            <a:r>
              <a:rPr lang="en-US" dirty="0">
                <a:solidFill>
                  <a:srgbClr val="FF0000"/>
                </a:solidFill>
              </a:rPr>
              <a:t>Have issues with static correlation.</a:t>
            </a:r>
          </a:p>
          <a:p>
            <a:pPr marL="457200" indent="-457200">
              <a:buFont typeface="+mj-lt"/>
              <a:buAutoNum type="arabicPeriod"/>
            </a:pPr>
            <a:r>
              <a:rPr lang="en-US" dirty="0">
                <a:solidFill>
                  <a:srgbClr val="FF0000"/>
                </a:solidFill>
              </a:rPr>
              <a:t>Have issues with dynamics correlation.</a:t>
            </a:r>
          </a:p>
        </p:txBody>
      </p:sp>
      <p:sp>
        <p:nvSpPr>
          <p:cNvPr id="4" name="Slide Number Placeholder 3">
            <a:extLst>
              <a:ext uri="{FF2B5EF4-FFF2-40B4-BE49-F238E27FC236}">
                <a16:creationId xmlns:a16="http://schemas.microsoft.com/office/drawing/2014/main" id="{31A8FFEB-0E15-FED9-9172-0F7995555DA5}"/>
              </a:ext>
            </a:extLst>
          </p:cNvPr>
          <p:cNvSpPr>
            <a:spLocks noGrp="1"/>
          </p:cNvSpPr>
          <p:nvPr>
            <p:ph type="sldNum" sz="quarter" idx="12"/>
          </p:nvPr>
        </p:nvSpPr>
        <p:spPr/>
        <p:txBody>
          <a:bodyPr/>
          <a:lstStyle/>
          <a:p>
            <a:fld id="{E1EB6482-E8AD-494A-B82D-562298BE05A7}" type="slidenum">
              <a:rPr lang="zh-TW" altLang="en-US" smtClean="0"/>
              <a:pPr/>
              <a:t>32</a:t>
            </a:fld>
            <a:endParaRPr lang="zh-TW" altLang="en-US"/>
          </a:p>
        </p:txBody>
      </p:sp>
    </p:spTree>
    <p:extLst>
      <p:ext uri="{BB962C8B-B14F-4D97-AF65-F5344CB8AC3E}">
        <p14:creationId xmlns:p14="http://schemas.microsoft.com/office/powerpoint/2010/main" val="427087530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AF6FFB-1AFE-82C6-90A9-824F765B9BFA}"/>
              </a:ext>
            </a:extLst>
          </p:cNvPr>
          <p:cNvSpPr>
            <a:spLocks noGrp="1"/>
          </p:cNvSpPr>
          <p:nvPr>
            <p:ph type="title"/>
          </p:nvPr>
        </p:nvSpPr>
        <p:spPr/>
        <p:txBody>
          <a:bodyPr/>
          <a:lstStyle/>
          <a:p>
            <a:r>
              <a:rPr lang="en-US" dirty="0"/>
              <a:t>Post HF method</a:t>
            </a:r>
          </a:p>
        </p:txBody>
      </p:sp>
      <p:sp>
        <p:nvSpPr>
          <p:cNvPr id="3" name="Content Placeholder 2">
            <a:extLst>
              <a:ext uri="{FF2B5EF4-FFF2-40B4-BE49-F238E27FC236}">
                <a16:creationId xmlns:a16="http://schemas.microsoft.com/office/drawing/2014/main" id="{47C8D6E1-00C6-57E0-236D-988970EDCEF8}"/>
              </a:ext>
            </a:extLst>
          </p:cNvPr>
          <p:cNvSpPr>
            <a:spLocks noGrp="1"/>
          </p:cNvSpPr>
          <p:nvPr>
            <p:ph idx="1"/>
          </p:nvPr>
        </p:nvSpPr>
        <p:spPr/>
        <p:txBody>
          <a:bodyPr>
            <a:normAutofit lnSpcReduction="10000"/>
          </a:bodyPr>
          <a:lstStyle/>
          <a:p>
            <a:pPr marL="0" indent="0">
              <a:buNone/>
            </a:pPr>
            <a:r>
              <a:rPr lang="en-US" dirty="0"/>
              <a:t>Given the advantages of HF theory, it is tempting to improve upon HF wavefunction. There are several ways to achieve such improvements:</a:t>
            </a:r>
          </a:p>
          <a:p>
            <a:pPr marL="0" indent="0">
              <a:buNone/>
            </a:pPr>
            <a:r>
              <a:rPr lang="en-US" dirty="0"/>
              <a:t>For dynamic correlation:</a:t>
            </a:r>
          </a:p>
          <a:p>
            <a:pPr marL="457200" indent="-457200">
              <a:buFont typeface="+mj-lt"/>
              <a:buAutoNum type="arabicPeriod"/>
            </a:pPr>
            <a:r>
              <a:rPr lang="en-US" dirty="0"/>
              <a:t>Perturbation theory (PT). </a:t>
            </a:r>
          </a:p>
          <a:p>
            <a:pPr marL="0" indent="0">
              <a:buNone/>
            </a:pPr>
            <a:r>
              <a:rPr lang="en-US" dirty="0"/>
              <a:t>Some examples are second order</a:t>
            </a:r>
            <a:r>
              <a:rPr lang="zh-TW" altLang="en-US" dirty="0"/>
              <a:t> </a:t>
            </a:r>
            <a:r>
              <a:rPr lang="en-US" dirty="0"/>
              <a:t>(MP2), third order (MP3), and fourth order </a:t>
            </a:r>
            <a:r>
              <a:rPr lang="en-US" altLang="zh-TW" dirty="0"/>
              <a:t>(</a:t>
            </a:r>
            <a:r>
              <a:rPr lang="en-US" dirty="0"/>
              <a:t>MP4</a:t>
            </a:r>
            <a:r>
              <a:rPr lang="en-US" altLang="zh-TW" dirty="0"/>
              <a:t>)</a:t>
            </a:r>
            <a:r>
              <a:rPr lang="en-US" dirty="0"/>
              <a:t> </a:t>
            </a:r>
            <a:r>
              <a:rPr lang="en-US" altLang="zh-TW" dirty="0"/>
              <a:t>PT</a:t>
            </a:r>
            <a:r>
              <a:rPr lang="zh-TW" altLang="en-US" dirty="0"/>
              <a:t> </a:t>
            </a:r>
            <a:r>
              <a:rPr lang="en-US" dirty="0"/>
              <a:t>with their corresponding scaling N</a:t>
            </a:r>
            <a:r>
              <a:rPr lang="en-US" baseline="30000" dirty="0"/>
              <a:t>5</a:t>
            </a:r>
            <a:r>
              <a:rPr lang="en-US" dirty="0"/>
              <a:t>, N</a:t>
            </a:r>
            <a:r>
              <a:rPr lang="en-US" baseline="30000" dirty="0"/>
              <a:t>6</a:t>
            </a:r>
            <a:r>
              <a:rPr lang="en-US" dirty="0"/>
              <a:t>, and N</a:t>
            </a:r>
            <a:r>
              <a:rPr lang="en-US" baseline="30000" dirty="0"/>
              <a:t>7</a:t>
            </a:r>
            <a:r>
              <a:rPr lang="en-US" dirty="0"/>
              <a:t>, respectively.</a:t>
            </a:r>
          </a:p>
          <a:p>
            <a:pPr marL="457200" indent="-457200">
              <a:buFont typeface="+mj-lt"/>
              <a:buAutoNum type="arabicPeriod" startAt="2"/>
            </a:pPr>
            <a:r>
              <a:rPr lang="en-US" dirty="0"/>
              <a:t>Coupled cluster (CC) theory </a:t>
            </a:r>
          </a:p>
          <a:p>
            <a:pPr marL="0" indent="0">
              <a:buNone/>
            </a:pPr>
            <a:r>
              <a:rPr lang="en-US" dirty="0"/>
              <a:t>Some examples are CC singles and doubles (CCSD), and CCSD and triplets (CCSDT), and CCSD with perturbative triples (CCSD(T)) with their corresponding scaling N</a:t>
            </a:r>
            <a:r>
              <a:rPr lang="en-US" baseline="30000" dirty="0"/>
              <a:t>6</a:t>
            </a:r>
            <a:r>
              <a:rPr lang="en-US" dirty="0"/>
              <a:t>, N</a:t>
            </a:r>
            <a:r>
              <a:rPr lang="en-US" baseline="30000" dirty="0"/>
              <a:t>8</a:t>
            </a:r>
            <a:r>
              <a:rPr lang="en-US" dirty="0"/>
              <a:t>, and N</a:t>
            </a:r>
            <a:r>
              <a:rPr lang="en-US" baseline="30000" dirty="0"/>
              <a:t>7</a:t>
            </a:r>
            <a:r>
              <a:rPr lang="en-US" dirty="0"/>
              <a:t>, respectively.</a:t>
            </a:r>
          </a:p>
          <a:p>
            <a:pPr marL="457200" indent="-457200">
              <a:buFont typeface="+mj-lt"/>
              <a:buAutoNum type="arabicPeriod"/>
            </a:pPr>
            <a:endParaRPr lang="en-US" dirty="0"/>
          </a:p>
        </p:txBody>
      </p:sp>
      <p:sp>
        <p:nvSpPr>
          <p:cNvPr id="4" name="Slide Number Placeholder 3">
            <a:extLst>
              <a:ext uri="{FF2B5EF4-FFF2-40B4-BE49-F238E27FC236}">
                <a16:creationId xmlns:a16="http://schemas.microsoft.com/office/drawing/2014/main" id="{31A8FFEB-0E15-FED9-9172-0F7995555DA5}"/>
              </a:ext>
            </a:extLst>
          </p:cNvPr>
          <p:cNvSpPr>
            <a:spLocks noGrp="1"/>
          </p:cNvSpPr>
          <p:nvPr>
            <p:ph type="sldNum" sz="quarter" idx="12"/>
          </p:nvPr>
        </p:nvSpPr>
        <p:spPr/>
        <p:txBody>
          <a:bodyPr/>
          <a:lstStyle/>
          <a:p>
            <a:fld id="{E1EB6482-E8AD-494A-B82D-562298BE05A7}" type="slidenum">
              <a:rPr lang="zh-TW" altLang="en-US" smtClean="0"/>
              <a:pPr/>
              <a:t>33</a:t>
            </a:fld>
            <a:endParaRPr lang="zh-TW" altLang="en-US"/>
          </a:p>
        </p:txBody>
      </p:sp>
    </p:spTree>
    <p:extLst>
      <p:ext uri="{BB962C8B-B14F-4D97-AF65-F5344CB8AC3E}">
        <p14:creationId xmlns:p14="http://schemas.microsoft.com/office/powerpoint/2010/main" val="84276227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AF6FFB-1AFE-82C6-90A9-824F765B9BFA}"/>
              </a:ext>
            </a:extLst>
          </p:cNvPr>
          <p:cNvSpPr>
            <a:spLocks noGrp="1"/>
          </p:cNvSpPr>
          <p:nvPr>
            <p:ph type="title"/>
          </p:nvPr>
        </p:nvSpPr>
        <p:spPr/>
        <p:txBody>
          <a:bodyPr/>
          <a:lstStyle/>
          <a:p>
            <a:r>
              <a:rPr lang="en-US" dirty="0"/>
              <a:t>Post HF method</a:t>
            </a:r>
          </a:p>
        </p:txBody>
      </p:sp>
      <p:sp>
        <p:nvSpPr>
          <p:cNvPr id="3" name="Content Placeholder 2">
            <a:extLst>
              <a:ext uri="{FF2B5EF4-FFF2-40B4-BE49-F238E27FC236}">
                <a16:creationId xmlns:a16="http://schemas.microsoft.com/office/drawing/2014/main" id="{47C8D6E1-00C6-57E0-236D-988970EDCEF8}"/>
              </a:ext>
            </a:extLst>
          </p:cNvPr>
          <p:cNvSpPr>
            <a:spLocks noGrp="1"/>
          </p:cNvSpPr>
          <p:nvPr>
            <p:ph idx="1"/>
          </p:nvPr>
        </p:nvSpPr>
        <p:spPr/>
        <p:txBody>
          <a:bodyPr>
            <a:normAutofit/>
          </a:bodyPr>
          <a:lstStyle/>
          <a:p>
            <a:pPr marL="0" indent="0">
              <a:buNone/>
            </a:pPr>
            <a:r>
              <a:rPr lang="en-US" dirty="0"/>
              <a:t>For static correlation:</a:t>
            </a:r>
          </a:p>
          <a:p>
            <a:pPr marL="457200" indent="-457200">
              <a:buFont typeface="+mj-lt"/>
              <a:buAutoNum type="arabicPeriod"/>
            </a:pPr>
            <a:r>
              <a:rPr lang="en-US" dirty="0"/>
              <a:t>Complete active space SCF (CASSCF), which scales as M*N</a:t>
            </a:r>
            <a:r>
              <a:rPr lang="en-US" baseline="30000" dirty="0"/>
              <a:t>4</a:t>
            </a:r>
            <a:r>
              <a:rPr lang="en-US" dirty="0"/>
              <a:t> where M is the number of configurations.</a:t>
            </a:r>
          </a:p>
          <a:p>
            <a:pPr marL="0" indent="0">
              <a:buNone/>
            </a:pPr>
            <a:r>
              <a:rPr lang="en-US" dirty="0"/>
              <a:t>For both correlations:</a:t>
            </a:r>
          </a:p>
          <a:p>
            <a:pPr marL="457200" indent="-457200">
              <a:buFont typeface="+mj-lt"/>
              <a:buAutoNum type="arabicPeriod"/>
            </a:pPr>
            <a:r>
              <a:rPr lang="en-US" dirty="0"/>
              <a:t>CASPT2, which scales as M*N</a:t>
            </a:r>
            <a:r>
              <a:rPr lang="en-US" baseline="30000" dirty="0"/>
              <a:t>5</a:t>
            </a:r>
            <a:r>
              <a:rPr lang="en-US" dirty="0"/>
              <a:t>.</a:t>
            </a:r>
          </a:p>
          <a:p>
            <a:pPr marL="457200" indent="-457200">
              <a:buFont typeface="+mj-lt"/>
              <a:buAutoNum type="arabicPeriod"/>
            </a:pPr>
            <a:r>
              <a:rPr lang="en-US" dirty="0"/>
              <a:t>N-electron valence second order perturbation theory (NEVPT2), which scales as M*N</a:t>
            </a:r>
            <a:r>
              <a:rPr lang="en-US" baseline="30000" dirty="0"/>
              <a:t>5</a:t>
            </a:r>
            <a:r>
              <a:rPr lang="en-US" dirty="0"/>
              <a:t>.</a:t>
            </a:r>
          </a:p>
          <a:p>
            <a:pPr marL="457200" indent="-457200">
              <a:buFont typeface="+mj-lt"/>
              <a:buAutoNum type="arabicPeriod"/>
            </a:pPr>
            <a:r>
              <a:rPr lang="en-US" dirty="0"/>
              <a:t>Density matrix renormalization group (DMRG) CASSCF.</a:t>
            </a:r>
          </a:p>
          <a:p>
            <a:pPr marL="457200" indent="-457200">
              <a:buFont typeface="+mj-lt"/>
              <a:buAutoNum type="arabicPeriod"/>
            </a:pPr>
            <a:endParaRPr lang="en-US" dirty="0"/>
          </a:p>
          <a:p>
            <a:pPr marL="457200" indent="-457200">
              <a:buFont typeface="+mj-lt"/>
              <a:buAutoNum type="arabicPeriod"/>
            </a:pPr>
            <a:endParaRPr lang="en-US" dirty="0"/>
          </a:p>
        </p:txBody>
      </p:sp>
      <p:sp>
        <p:nvSpPr>
          <p:cNvPr id="4" name="Slide Number Placeholder 3">
            <a:extLst>
              <a:ext uri="{FF2B5EF4-FFF2-40B4-BE49-F238E27FC236}">
                <a16:creationId xmlns:a16="http://schemas.microsoft.com/office/drawing/2014/main" id="{31A8FFEB-0E15-FED9-9172-0F7995555DA5}"/>
              </a:ext>
            </a:extLst>
          </p:cNvPr>
          <p:cNvSpPr>
            <a:spLocks noGrp="1"/>
          </p:cNvSpPr>
          <p:nvPr>
            <p:ph type="sldNum" sz="quarter" idx="12"/>
          </p:nvPr>
        </p:nvSpPr>
        <p:spPr/>
        <p:txBody>
          <a:bodyPr/>
          <a:lstStyle/>
          <a:p>
            <a:fld id="{E1EB6482-E8AD-494A-B82D-562298BE05A7}" type="slidenum">
              <a:rPr lang="zh-TW" altLang="en-US" smtClean="0"/>
              <a:pPr/>
              <a:t>34</a:t>
            </a:fld>
            <a:endParaRPr lang="zh-TW" altLang="en-US"/>
          </a:p>
        </p:txBody>
      </p:sp>
    </p:spTree>
    <p:extLst>
      <p:ext uri="{BB962C8B-B14F-4D97-AF65-F5344CB8AC3E}">
        <p14:creationId xmlns:p14="http://schemas.microsoft.com/office/powerpoint/2010/main" val="42421499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D4252BA6-C7F0-6D4A-A3DE-4099F889A8D6}"/>
              </a:ext>
            </a:extLst>
          </p:cNvPr>
          <p:cNvSpPr>
            <a:spLocks noGrp="1" noChangeArrowheads="1"/>
          </p:cNvSpPr>
          <p:nvPr>
            <p:ph type="title"/>
          </p:nvPr>
        </p:nvSpPr>
        <p:spPr/>
        <p:txBody>
          <a:bodyPr/>
          <a:lstStyle/>
          <a:p>
            <a:pPr>
              <a:lnSpc>
                <a:spcPct val="100000"/>
              </a:lnSpc>
            </a:pPr>
            <a:r>
              <a:rPr lang="en-US" dirty="0"/>
              <a:t>MP</a:t>
            </a:r>
            <a:r>
              <a:rPr lang="zh-TW" altLang="en-US" dirty="0"/>
              <a:t> </a:t>
            </a:r>
            <a:r>
              <a:rPr lang="en-US" altLang="zh-TW" dirty="0"/>
              <a:t>theory</a:t>
            </a:r>
            <a:endParaRPr lang="en-US" dirty="0"/>
          </a:p>
        </p:txBody>
      </p:sp>
      <p:sp>
        <p:nvSpPr>
          <p:cNvPr id="8" name="Slide Number Placeholder 7">
            <a:extLst>
              <a:ext uri="{FF2B5EF4-FFF2-40B4-BE49-F238E27FC236}">
                <a16:creationId xmlns:a16="http://schemas.microsoft.com/office/drawing/2014/main" id="{37401619-ACC5-2DFE-5B01-4D80AB036016}"/>
              </a:ext>
            </a:extLst>
          </p:cNvPr>
          <p:cNvSpPr>
            <a:spLocks noGrp="1"/>
          </p:cNvSpPr>
          <p:nvPr>
            <p:ph type="sldNum" sz="quarter" idx="12"/>
          </p:nvPr>
        </p:nvSpPr>
        <p:spPr/>
        <p:txBody>
          <a:bodyPr/>
          <a:lstStyle/>
          <a:p>
            <a:fld id="{E1EB6482-E8AD-494A-B82D-562298BE05A7}" type="slidenum">
              <a:rPr lang="zh-TW" altLang="en-US" smtClean="0"/>
              <a:pPr/>
              <a:t>35</a:t>
            </a:fld>
            <a:endParaRPr lang="zh-TW" altLang="en-US"/>
          </a:p>
        </p:txBody>
      </p:sp>
      <p:sp>
        <p:nvSpPr>
          <p:cNvPr id="9" name="TextBox 9">
            <a:extLst>
              <a:ext uri="{FF2B5EF4-FFF2-40B4-BE49-F238E27FC236}">
                <a16:creationId xmlns:a16="http://schemas.microsoft.com/office/drawing/2014/main" id="{5E2745AC-C32C-435F-AB21-E6BBF83D79E7}"/>
              </a:ext>
            </a:extLst>
          </p:cNvPr>
          <p:cNvSpPr txBox="1"/>
          <p:nvPr/>
        </p:nvSpPr>
        <p:spPr>
          <a:xfrm>
            <a:off x="390544" y="777196"/>
            <a:ext cx="8296256" cy="1569660"/>
          </a:xfrm>
          <a:prstGeom prst="rect">
            <a:avLst/>
          </a:prstGeom>
          <a:noFill/>
        </p:spPr>
        <p:txBody>
          <a:bodyPr wrap="square" rtlCol="0">
            <a:spAutoFit/>
          </a:bodyPr>
          <a:lstStyle/>
          <a:p>
            <a:pPr algn="just"/>
            <a:r>
              <a:rPr lang="en-US" sz="2400" dirty="0"/>
              <a:t>Moller </a:t>
            </a:r>
            <a:r>
              <a:rPr lang="en-US" sz="2400" dirty="0" err="1"/>
              <a:t>Plesset</a:t>
            </a:r>
            <a:r>
              <a:rPr lang="en-US" sz="2400" dirty="0"/>
              <a:t> (MP), or many body (MB), perturbation theory is commonly employed post-HF method to treat dynamic correlation (the probability of finding two electrons in the same spot for opposite spins).</a:t>
            </a:r>
          </a:p>
        </p:txBody>
      </p:sp>
      <p:pic>
        <p:nvPicPr>
          <p:cNvPr id="5" name="圖片 4">
            <a:extLst>
              <a:ext uri="{FF2B5EF4-FFF2-40B4-BE49-F238E27FC236}">
                <a16:creationId xmlns:a16="http://schemas.microsoft.com/office/drawing/2014/main" id="{0A7C3AA5-0668-4332-BA95-E5DFA6F6B0F5}"/>
              </a:ext>
            </a:extLst>
          </p:cNvPr>
          <p:cNvPicPr>
            <a:picLocks noChangeAspect="1"/>
          </p:cNvPicPr>
          <p:nvPr/>
        </p:nvPicPr>
        <p:blipFill>
          <a:blip r:embed="rId3"/>
          <a:stretch>
            <a:fillRect/>
          </a:stretch>
        </p:blipFill>
        <p:spPr>
          <a:xfrm>
            <a:off x="556515" y="2822455"/>
            <a:ext cx="1919030" cy="394179"/>
          </a:xfrm>
          <a:prstGeom prst="rect">
            <a:avLst/>
          </a:prstGeom>
        </p:spPr>
      </p:pic>
      <p:pic>
        <p:nvPicPr>
          <p:cNvPr id="7" name="圖片 6">
            <a:extLst>
              <a:ext uri="{FF2B5EF4-FFF2-40B4-BE49-F238E27FC236}">
                <a16:creationId xmlns:a16="http://schemas.microsoft.com/office/drawing/2014/main" id="{7D94C160-F184-4649-8BC0-6BD5E0C0E0B7}"/>
              </a:ext>
            </a:extLst>
          </p:cNvPr>
          <p:cNvPicPr>
            <a:picLocks noChangeAspect="1"/>
          </p:cNvPicPr>
          <p:nvPr/>
        </p:nvPicPr>
        <p:blipFill>
          <a:blip r:embed="rId4"/>
          <a:stretch>
            <a:fillRect/>
          </a:stretch>
        </p:blipFill>
        <p:spPr>
          <a:xfrm>
            <a:off x="552321" y="4087734"/>
            <a:ext cx="2428754" cy="777585"/>
          </a:xfrm>
          <a:prstGeom prst="rect">
            <a:avLst/>
          </a:prstGeom>
        </p:spPr>
      </p:pic>
      <p:pic>
        <p:nvPicPr>
          <p:cNvPr id="11" name="圖片 10">
            <a:extLst>
              <a:ext uri="{FF2B5EF4-FFF2-40B4-BE49-F238E27FC236}">
                <a16:creationId xmlns:a16="http://schemas.microsoft.com/office/drawing/2014/main" id="{3B512B3B-27C8-4A30-8650-6A081B2B8719}"/>
              </a:ext>
            </a:extLst>
          </p:cNvPr>
          <p:cNvPicPr>
            <a:picLocks noChangeAspect="1"/>
          </p:cNvPicPr>
          <p:nvPr/>
        </p:nvPicPr>
        <p:blipFill>
          <a:blip r:embed="rId5"/>
          <a:stretch>
            <a:fillRect/>
          </a:stretch>
        </p:blipFill>
        <p:spPr>
          <a:xfrm>
            <a:off x="3205302" y="4125229"/>
            <a:ext cx="2197793" cy="721015"/>
          </a:xfrm>
          <a:prstGeom prst="rect">
            <a:avLst/>
          </a:prstGeom>
        </p:spPr>
      </p:pic>
      <p:pic>
        <p:nvPicPr>
          <p:cNvPr id="12" name="圖片 11">
            <a:extLst>
              <a:ext uri="{FF2B5EF4-FFF2-40B4-BE49-F238E27FC236}">
                <a16:creationId xmlns:a16="http://schemas.microsoft.com/office/drawing/2014/main" id="{B85661B7-4309-4DEF-977E-54D700A7D92A}"/>
              </a:ext>
            </a:extLst>
          </p:cNvPr>
          <p:cNvPicPr>
            <a:picLocks noChangeAspect="1"/>
          </p:cNvPicPr>
          <p:nvPr/>
        </p:nvPicPr>
        <p:blipFill rotWithShape="1">
          <a:blip r:embed="rId6"/>
          <a:srcRect t="4582"/>
          <a:stretch/>
        </p:blipFill>
        <p:spPr>
          <a:xfrm>
            <a:off x="552322" y="5349125"/>
            <a:ext cx="5693378" cy="779350"/>
          </a:xfrm>
          <a:prstGeom prst="rect">
            <a:avLst/>
          </a:prstGeom>
        </p:spPr>
      </p:pic>
      <mc:AlternateContent xmlns:mc="http://schemas.openxmlformats.org/markup-compatibility/2006">
        <mc:Choice xmlns:a14="http://schemas.microsoft.com/office/drawing/2010/main" Requires="a14">
          <p:sp>
            <p:nvSpPr>
              <p:cNvPr id="19" name="TextBox 9">
                <a:extLst>
                  <a:ext uri="{FF2B5EF4-FFF2-40B4-BE49-F238E27FC236}">
                    <a16:creationId xmlns:a16="http://schemas.microsoft.com/office/drawing/2014/main" id="{A20E9F00-7221-4F32-A730-78D7F13E36D1}"/>
                  </a:ext>
                </a:extLst>
              </p:cNvPr>
              <p:cNvSpPr txBox="1"/>
              <p:nvPr/>
            </p:nvSpPr>
            <p:spPr>
              <a:xfrm>
                <a:off x="387360" y="2346856"/>
                <a:ext cx="5002787" cy="471539"/>
              </a:xfrm>
              <a:prstGeom prst="rect">
                <a:avLst/>
              </a:prstGeom>
              <a:noFill/>
            </p:spPr>
            <p:txBody>
              <a:bodyPr wrap="square" rtlCol="0">
                <a:spAutoFit/>
              </a:bodyPr>
              <a:lstStyle/>
              <a:p>
                <a:pPr algn="just"/>
                <a:r>
                  <a:rPr lang="en-US" sz="2400" dirty="0"/>
                  <a:t>The Hamiltonian is perturbed by </a:t>
                </a:r>
                <a14:m>
                  <m:oMath xmlns:m="http://schemas.openxmlformats.org/officeDocument/2006/math">
                    <m:r>
                      <a:rPr lang="en-US" sz="2400" b="0" i="1" smtClean="0">
                        <a:latin typeface="Cambria Math" panose="02040503050406030204" pitchFamily="18" charset="0"/>
                      </a:rPr>
                      <m:t>𝜆</m:t>
                    </m:r>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𝑉</m:t>
                        </m:r>
                      </m:e>
                    </m:acc>
                  </m:oMath>
                </a14:m>
                <a:endParaRPr lang="en-US" sz="2400" dirty="0"/>
              </a:p>
            </p:txBody>
          </p:sp>
        </mc:Choice>
        <mc:Fallback>
          <p:sp>
            <p:nvSpPr>
              <p:cNvPr id="19" name="TextBox 9">
                <a:extLst>
                  <a:ext uri="{FF2B5EF4-FFF2-40B4-BE49-F238E27FC236}">
                    <a16:creationId xmlns:a16="http://schemas.microsoft.com/office/drawing/2014/main" id="{A20E9F00-7221-4F32-A730-78D7F13E36D1}"/>
                  </a:ext>
                </a:extLst>
              </p:cNvPr>
              <p:cNvSpPr txBox="1">
                <a:spLocks noRot="1" noChangeAspect="1" noMove="1" noResize="1" noEditPoints="1" noAdjustHandles="1" noChangeArrowheads="1" noChangeShapeType="1" noTextEdit="1"/>
              </p:cNvSpPr>
              <p:nvPr/>
            </p:nvSpPr>
            <p:spPr>
              <a:xfrm>
                <a:off x="387360" y="2346856"/>
                <a:ext cx="5002787" cy="471539"/>
              </a:xfrm>
              <a:prstGeom prst="rect">
                <a:avLst/>
              </a:prstGeom>
              <a:blipFill>
                <a:blip r:embed="rId7"/>
                <a:stretch>
                  <a:fillRect l="-1951" t="-7792" r="-6220" b="-2987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0" name="TextBox 9">
                <a:extLst>
                  <a:ext uri="{FF2B5EF4-FFF2-40B4-BE49-F238E27FC236}">
                    <a16:creationId xmlns:a16="http://schemas.microsoft.com/office/drawing/2014/main" id="{A354FBE5-C351-49C1-96B4-37AE68DFCF45}"/>
                  </a:ext>
                </a:extLst>
              </p:cNvPr>
              <p:cNvSpPr txBox="1"/>
              <p:nvPr/>
            </p:nvSpPr>
            <p:spPr>
              <a:xfrm>
                <a:off x="390544" y="3225098"/>
                <a:ext cx="4999603" cy="842923"/>
              </a:xfrm>
              <a:prstGeom prst="rect">
                <a:avLst/>
              </a:prstGeom>
              <a:noFill/>
            </p:spPr>
            <p:txBody>
              <a:bodyPr wrap="square" rtlCol="0">
                <a:spAutoFit/>
              </a:bodyPr>
              <a:lstStyle/>
              <a:p>
                <a:pPr algn="just"/>
                <a:r>
                  <a:rPr lang="en-US" sz="2400" dirty="0"/>
                  <a:t>The wavefunction and energy is expanded by </a:t>
                </a:r>
                <a14:m>
                  <m:oMath xmlns:m="http://schemas.openxmlformats.org/officeDocument/2006/math">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𝜆</m:t>
                        </m:r>
                      </m:e>
                      <m:sup>
                        <m:r>
                          <a:rPr lang="en-US" sz="2400" b="0" i="1" smtClean="0">
                            <a:latin typeface="Cambria Math" panose="02040503050406030204" pitchFamily="18" charset="0"/>
                          </a:rPr>
                          <m:t>𝑖</m:t>
                        </m:r>
                      </m:sup>
                    </m:sSup>
                  </m:oMath>
                </a14:m>
                <a:endParaRPr lang="en-US" sz="2400" dirty="0"/>
              </a:p>
            </p:txBody>
          </p:sp>
        </mc:Choice>
        <mc:Fallback>
          <p:sp>
            <p:nvSpPr>
              <p:cNvPr id="20" name="TextBox 9">
                <a:extLst>
                  <a:ext uri="{FF2B5EF4-FFF2-40B4-BE49-F238E27FC236}">
                    <a16:creationId xmlns:a16="http://schemas.microsoft.com/office/drawing/2014/main" id="{A354FBE5-C351-49C1-96B4-37AE68DFCF45}"/>
                  </a:ext>
                </a:extLst>
              </p:cNvPr>
              <p:cNvSpPr txBox="1">
                <a:spLocks noRot="1" noChangeAspect="1" noMove="1" noResize="1" noEditPoints="1" noAdjustHandles="1" noChangeArrowheads="1" noChangeShapeType="1" noTextEdit="1"/>
              </p:cNvSpPr>
              <p:nvPr/>
            </p:nvSpPr>
            <p:spPr>
              <a:xfrm>
                <a:off x="390544" y="3225098"/>
                <a:ext cx="4999603" cy="842923"/>
              </a:xfrm>
              <a:prstGeom prst="rect">
                <a:avLst/>
              </a:prstGeom>
              <a:blipFill>
                <a:blip r:embed="rId8"/>
                <a:stretch>
                  <a:fillRect l="-1829" t="-5072" r="-1951" b="-16667"/>
                </a:stretch>
              </a:blipFill>
            </p:spPr>
            <p:txBody>
              <a:bodyPr/>
              <a:lstStyle/>
              <a:p>
                <a:r>
                  <a:rPr lang="en-US">
                    <a:noFill/>
                  </a:rPr>
                  <a:t> </a:t>
                </a:r>
              </a:p>
            </p:txBody>
          </p:sp>
        </mc:Fallback>
      </mc:AlternateContent>
      <p:sp>
        <p:nvSpPr>
          <p:cNvPr id="14" name="文字方塊 13">
            <a:extLst>
              <a:ext uri="{FF2B5EF4-FFF2-40B4-BE49-F238E27FC236}">
                <a16:creationId xmlns:a16="http://schemas.microsoft.com/office/drawing/2014/main" id="{96539DE7-57BF-4110-9085-F364ADD2CA40}"/>
              </a:ext>
            </a:extLst>
          </p:cNvPr>
          <p:cNvSpPr txBox="1"/>
          <p:nvPr/>
        </p:nvSpPr>
        <p:spPr>
          <a:xfrm>
            <a:off x="2898844" y="4340527"/>
            <a:ext cx="269626" cy="461665"/>
          </a:xfrm>
          <a:prstGeom prst="rect">
            <a:avLst/>
          </a:prstGeom>
          <a:noFill/>
        </p:spPr>
        <p:txBody>
          <a:bodyPr wrap="none" rtlCol="0">
            <a:spAutoFit/>
          </a:bodyPr>
          <a:lstStyle/>
          <a:p>
            <a:r>
              <a:rPr lang="en-US" sz="2400" dirty="0"/>
              <a:t>,</a:t>
            </a:r>
          </a:p>
        </p:txBody>
      </p:sp>
      <p:sp>
        <p:nvSpPr>
          <p:cNvPr id="21" name="TextBox 9">
            <a:extLst>
              <a:ext uri="{FF2B5EF4-FFF2-40B4-BE49-F238E27FC236}">
                <a16:creationId xmlns:a16="http://schemas.microsoft.com/office/drawing/2014/main" id="{9E18B530-9743-4CA8-A72E-916406222EED}"/>
              </a:ext>
            </a:extLst>
          </p:cNvPr>
          <p:cNvSpPr txBox="1"/>
          <p:nvPr/>
        </p:nvSpPr>
        <p:spPr>
          <a:xfrm>
            <a:off x="387360" y="4862241"/>
            <a:ext cx="8296256" cy="473591"/>
          </a:xfrm>
          <a:prstGeom prst="rect">
            <a:avLst/>
          </a:prstGeom>
          <a:noFill/>
        </p:spPr>
        <p:txBody>
          <a:bodyPr wrap="square" rtlCol="0">
            <a:spAutoFit/>
          </a:bodyPr>
          <a:lstStyle/>
          <a:p>
            <a:pPr algn="just"/>
            <a:r>
              <a:rPr lang="en-US" sz="2400" dirty="0"/>
              <a:t>The Schrodinger equation is then</a:t>
            </a:r>
          </a:p>
        </p:txBody>
      </p:sp>
      <p:pic>
        <p:nvPicPr>
          <p:cNvPr id="15" name="圖片 14">
            <a:extLst>
              <a:ext uri="{FF2B5EF4-FFF2-40B4-BE49-F238E27FC236}">
                <a16:creationId xmlns:a16="http://schemas.microsoft.com/office/drawing/2014/main" id="{9F1A8C47-D6DC-4501-833A-F7E01BBD4EBE}"/>
              </a:ext>
            </a:extLst>
          </p:cNvPr>
          <p:cNvPicPr>
            <a:picLocks noChangeAspect="1"/>
          </p:cNvPicPr>
          <p:nvPr/>
        </p:nvPicPr>
        <p:blipFill rotWithShape="1">
          <a:blip r:embed="rId9"/>
          <a:srcRect r="27250" b="52168"/>
          <a:stretch/>
        </p:blipFill>
        <p:spPr>
          <a:xfrm>
            <a:off x="5603454" y="3011816"/>
            <a:ext cx="3354560" cy="1831803"/>
          </a:xfrm>
          <a:prstGeom prst="rect">
            <a:avLst/>
          </a:prstGeom>
        </p:spPr>
      </p:pic>
    </p:spTree>
    <p:extLst>
      <p:ext uri="{BB962C8B-B14F-4D97-AF65-F5344CB8AC3E}">
        <p14:creationId xmlns:p14="http://schemas.microsoft.com/office/powerpoint/2010/main" val="32282603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C522D79-F626-4525-9C97-7C0F9CDF08D6}"/>
              </a:ext>
            </a:extLst>
          </p:cNvPr>
          <p:cNvSpPr>
            <a:spLocks noGrp="1"/>
          </p:cNvSpPr>
          <p:nvPr>
            <p:ph type="title"/>
          </p:nvPr>
        </p:nvSpPr>
        <p:spPr/>
        <p:txBody>
          <a:bodyPr/>
          <a:lstStyle/>
          <a:p>
            <a:r>
              <a:rPr lang="en-US" dirty="0"/>
              <a:t>MP</a:t>
            </a:r>
            <a:r>
              <a:rPr lang="zh-TW" altLang="en-US" dirty="0"/>
              <a:t> </a:t>
            </a:r>
            <a:r>
              <a:rPr lang="en-US" altLang="zh-TW" dirty="0"/>
              <a:t>theory</a:t>
            </a:r>
            <a:endParaRPr lang="en-US" dirty="0"/>
          </a:p>
        </p:txBody>
      </p:sp>
      <p:sp>
        <p:nvSpPr>
          <p:cNvPr id="4" name="投影片編號版面配置區 3">
            <a:extLst>
              <a:ext uri="{FF2B5EF4-FFF2-40B4-BE49-F238E27FC236}">
                <a16:creationId xmlns:a16="http://schemas.microsoft.com/office/drawing/2014/main" id="{C4CAC901-E40E-4684-9639-C9F0D14D0FF5}"/>
              </a:ext>
            </a:extLst>
          </p:cNvPr>
          <p:cNvSpPr>
            <a:spLocks noGrp="1"/>
          </p:cNvSpPr>
          <p:nvPr>
            <p:ph type="sldNum" sz="quarter" idx="12"/>
          </p:nvPr>
        </p:nvSpPr>
        <p:spPr/>
        <p:txBody>
          <a:bodyPr/>
          <a:lstStyle/>
          <a:p>
            <a:fld id="{E1EB6482-E8AD-494A-B82D-562298BE05A7}" type="slidenum">
              <a:rPr lang="zh-TW" altLang="en-US" smtClean="0"/>
              <a:pPr/>
              <a:t>36</a:t>
            </a:fld>
            <a:endParaRPr lang="zh-TW" altLang="en-US"/>
          </a:p>
        </p:txBody>
      </p:sp>
      <p:sp>
        <p:nvSpPr>
          <p:cNvPr id="6" name="TextBox 9">
            <a:extLst>
              <a:ext uri="{FF2B5EF4-FFF2-40B4-BE49-F238E27FC236}">
                <a16:creationId xmlns:a16="http://schemas.microsoft.com/office/drawing/2014/main" id="{56739EFF-F9B3-47F4-A76B-AB9A74F9C031}"/>
              </a:ext>
            </a:extLst>
          </p:cNvPr>
          <p:cNvSpPr txBox="1"/>
          <p:nvPr/>
        </p:nvSpPr>
        <p:spPr>
          <a:xfrm>
            <a:off x="390544" y="777196"/>
            <a:ext cx="8296256" cy="461665"/>
          </a:xfrm>
          <a:prstGeom prst="rect">
            <a:avLst/>
          </a:prstGeom>
          <a:noFill/>
        </p:spPr>
        <p:txBody>
          <a:bodyPr wrap="square" rtlCol="0">
            <a:spAutoFit/>
          </a:bodyPr>
          <a:lstStyle/>
          <a:p>
            <a:pPr algn="just"/>
            <a:r>
              <a:rPr lang="en-US" altLang="zh-TW" sz="2400" dirty="0"/>
              <a:t>At the second order, MP2, the correct has the form</a:t>
            </a:r>
            <a:endParaRPr lang="en-US" sz="2400" dirty="0"/>
          </a:p>
        </p:txBody>
      </p:sp>
      <p:pic>
        <p:nvPicPr>
          <p:cNvPr id="8" name="圖片 7">
            <a:extLst>
              <a:ext uri="{FF2B5EF4-FFF2-40B4-BE49-F238E27FC236}">
                <a16:creationId xmlns:a16="http://schemas.microsoft.com/office/drawing/2014/main" id="{D8FC1CBD-F4ED-4329-B525-357B7A47AB8B}"/>
              </a:ext>
            </a:extLst>
          </p:cNvPr>
          <p:cNvPicPr>
            <a:picLocks noChangeAspect="1"/>
          </p:cNvPicPr>
          <p:nvPr/>
        </p:nvPicPr>
        <p:blipFill>
          <a:blip r:embed="rId2"/>
          <a:stretch>
            <a:fillRect/>
          </a:stretch>
        </p:blipFill>
        <p:spPr>
          <a:xfrm>
            <a:off x="556515" y="1251218"/>
            <a:ext cx="3505200" cy="990600"/>
          </a:xfrm>
          <a:prstGeom prst="rect">
            <a:avLst/>
          </a:prstGeom>
        </p:spPr>
      </p:pic>
      <p:pic>
        <p:nvPicPr>
          <p:cNvPr id="10" name="圖片 9">
            <a:extLst>
              <a:ext uri="{FF2B5EF4-FFF2-40B4-BE49-F238E27FC236}">
                <a16:creationId xmlns:a16="http://schemas.microsoft.com/office/drawing/2014/main" id="{63DC0B87-615B-4669-949E-B019885D5E87}"/>
              </a:ext>
            </a:extLst>
          </p:cNvPr>
          <p:cNvPicPr>
            <a:picLocks noChangeAspect="1"/>
          </p:cNvPicPr>
          <p:nvPr/>
        </p:nvPicPr>
        <p:blipFill>
          <a:blip r:embed="rId3"/>
          <a:stretch>
            <a:fillRect/>
          </a:stretch>
        </p:blipFill>
        <p:spPr>
          <a:xfrm>
            <a:off x="4281615" y="1509622"/>
            <a:ext cx="4343400" cy="485775"/>
          </a:xfrm>
          <a:prstGeom prst="rect">
            <a:avLst/>
          </a:prstGeom>
        </p:spPr>
      </p:pic>
      <p:sp>
        <p:nvSpPr>
          <p:cNvPr id="11" name="文字方塊 10">
            <a:extLst>
              <a:ext uri="{FF2B5EF4-FFF2-40B4-BE49-F238E27FC236}">
                <a16:creationId xmlns:a16="http://schemas.microsoft.com/office/drawing/2014/main" id="{0EAAC9FC-3BB3-4D7A-AA18-8C05D0CE3698}"/>
              </a:ext>
            </a:extLst>
          </p:cNvPr>
          <p:cNvSpPr txBox="1"/>
          <p:nvPr/>
        </p:nvSpPr>
        <p:spPr>
          <a:xfrm>
            <a:off x="3926902" y="1607949"/>
            <a:ext cx="269626" cy="461665"/>
          </a:xfrm>
          <a:prstGeom prst="rect">
            <a:avLst/>
          </a:prstGeom>
          <a:noFill/>
        </p:spPr>
        <p:txBody>
          <a:bodyPr wrap="none" rtlCol="0">
            <a:spAutoFit/>
          </a:bodyPr>
          <a:lstStyle/>
          <a:p>
            <a:r>
              <a:rPr lang="en-US" sz="2400" dirty="0"/>
              <a:t>,</a:t>
            </a:r>
          </a:p>
        </p:txBody>
      </p:sp>
      <p:sp>
        <p:nvSpPr>
          <p:cNvPr id="12" name="TextBox 9">
            <a:extLst>
              <a:ext uri="{FF2B5EF4-FFF2-40B4-BE49-F238E27FC236}">
                <a16:creationId xmlns:a16="http://schemas.microsoft.com/office/drawing/2014/main" id="{A6AEB079-7ED6-4C16-99E0-743288914943}"/>
              </a:ext>
            </a:extLst>
          </p:cNvPr>
          <p:cNvSpPr txBox="1"/>
          <p:nvPr/>
        </p:nvSpPr>
        <p:spPr>
          <a:xfrm>
            <a:off x="390544" y="2250533"/>
            <a:ext cx="8296256" cy="461665"/>
          </a:xfrm>
          <a:prstGeom prst="rect">
            <a:avLst/>
          </a:prstGeom>
          <a:noFill/>
        </p:spPr>
        <p:txBody>
          <a:bodyPr wrap="square" rtlCol="0">
            <a:spAutoFit/>
          </a:bodyPr>
          <a:lstStyle/>
          <a:p>
            <a:pPr algn="just"/>
            <a:r>
              <a:rPr lang="en-US" altLang="zh-TW" sz="2400" dirty="0"/>
              <a:t>Slow convergence of correlation energy</a:t>
            </a:r>
            <a:endParaRPr lang="en-US" sz="2400" dirty="0"/>
          </a:p>
        </p:txBody>
      </p:sp>
      <p:pic>
        <p:nvPicPr>
          <p:cNvPr id="13" name="圖片 12">
            <a:extLst>
              <a:ext uri="{FF2B5EF4-FFF2-40B4-BE49-F238E27FC236}">
                <a16:creationId xmlns:a16="http://schemas.microsoft.com/office/drawing/2014/main" id="{A0E503E2-B344-4587-B070-15EA548AD643}"/>
              </a:ext>
            </a:extLst>
          </p:cNvPr>
          <p:cNvPicPr>
            <a:picLocks noChangeAspect="1"/>
          </p:cNvPicPr>
          <p:nvPr/>
        </p:nvPicPr>
        <p:blipFill>
          <a:blip r:embed="rId4"/>
          <a:stretch>
            <a:fillRect/>
          </a:stretch>
        </p:blipFill>
        <p:spPr>
          <a:xfrm>
            <a:off x="556515" y="2720914"/>
            <a:ext cx="5745431" cy="3823246"/>
          </a:xfrm>
          <a:prstGeom prst="rect">
            <a:avLst/>
          </a:prstGeom>
        </p:spPr>
      </p:pic>
    </p:spTree>
    <p:extLst>
      <p:ext uri="{BB962C8B-B14F-4D97-AF65-F5344CB8AC3E}">
        <p14:creationId xmlns:p14="http://schemas.microsoft.com/office/powerpoint/2010/main" val="8047542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D4252BA6-C7F0-6D4A-A3DE-4099F889A8D6}"/>
              </a:ext>
            </a:extLst>
          </p:cNvPr>
          <p:cNvSpPr>
            <a:spLocks noGrp="1" noChangeArrowheads="1"/>
          </p:cNvSpPr>
          <p:nvPr>
            <p:ph type="title"/>
          </p:nvPr>
        </p:nvSpPr>
        <p:spPr/>
        <p:txBody>
          <a:bodyPr/>
          <a:lstStyle/>
          <a:p>
            <a:pPr>
              <a:lnSpc>
                <a:spcPct val="100000"/>
              </a:lnSpc>
            </a:pPr>
            <a:r>
              <a:rPr lang="en-US" dirty="0"/>
              <a:t>CC theory</a:t>
            </a:r>
          </a:p>
        </p:txBody>
      </p:sp>
      <p:sp>
        <p:nvSpPr>
          <p:cNvPr id="8" name="Slide Number Placeholder 7">
            <a:extLst>
              <a:ext uri="{FF2B5EF4-FFF2-40B4-BE49-F238E27FC236}">
                <a16:creationId xmlns:a16="http://schemas.microsoft.com/office/drawing/2014/main" id="{37401619-ACC5-2DFE-5B01-4D80AB036016}"/>
              </a:ext>
            </a:extLst>
          </p:cNvPr>
          <p:cNvSpPr>
            <a:spLocks noGrp="1"/>
          </p:cNvSpPr>
          <p:nvPr>
            <p:ph type="sldNum" sz="quarter" idx="12"/>
          </p:nvPr>
        </p:nvSpPr>
        <p:spPr/>
        <p:txBody>
          <a:bodyPr/>
          <a:lstStyle/>
          <a:p>
            <a:fld id="{E1EB6482-E8AD-494A-B82D-562298BE05A7}" type="slidenum">
              <a:rPr lang="zh-TW" altLang="en-US" smtClean="0"/>
              <a:pPr/>
              <a:t>37</a:t>
            </a:fld>
            <a:endParaRPr lang="zh-TW" altLang="en-US"/>
          </a:p>
        </p:txBody>
      </p:sp>
      <p:sp>
        <p:nvSpPr>
          <p:cNvPr id="9" name="TextBox 9">
            <a:extLst>
              <a:ext uri="{FF2B5EF4-FFF2-40B4-BE49-F238E27FC236}">
                <a16:creationId xmlns:a16="http://schemas.microsoft.com/office/drawing/2014/main" id="{5E2745AC-C32C-435F-AB21-E6BBF83D79E7}"/>
              </a:ext>
            </a:extLst>
          </p:cNvPr>
          <p:cNvSpPr txBox="1"/>
          <p:nvPr/>
        </p:nvSpPr>
        <p:spPr>
          <a:xfrm>
            <a:off x="390544" y="777196"/>
            <a:ext cx="8296256" cy="1569660"/>
          </a:xfrm>
          <a:prstGeom prst="rect">
            <a:avLst/>
          </a:prstGeom>
          <a:noFill/>
        </p:spPr>
        <p:txBody>
          <a:bodyPr wrap="square" rtlCol="0">
            <a:spAutoFit/>
          </a:bodyPr>
          <a:lstStyle/>
          <a:p>
            <a:pPr algn="just"/>
            <a:r>
              <a:rPr lang="en-US" sz="2400" dirty="0"/>
              <a:t>Coupled cluster (CC) theory is commonly considered the best method among post-HF methods to treat dynamic correlation (the probability of finding two electrons in the same spot for opposite spins).</a:t>
            </a:r>
          </a:p>
        </p:txBody>
      </p:sp>
      <p:pic>
        <p:nvPicPr>
          <p:cNvPr id="3" name="圖片 2">
            <a:extLst>
              <a:ext uri="{FF2B5EF4-FFF2-40B4-BE49-F238E27FC236}">
                <a16:creationId xmlns:a16="http://schemas.microsoft.com/office/drawing/2014/main" id="{379CF574-6FD3-45E7-8AF1-88E26C04ED9C}"/>
              </a:ext>
            </a:extLst>
          </p:cNvPr>
          <p:cNvPicPr>
            <a:picLocks noChangeAspect="1"/>
          </p:cNvPicPr>
          <p:nvPr/>
        </p:nvPicPr>
        <p:blipFill>
          <a:blip r:embed="rId3"/>
          <a:stretch>
            <a:fillRect/>
          </a:stretch>
        </p:blipFill>
        <p:spPr>
          <a:xfrm>
            <a:off x="558244" y="2820005"/>
            <a:ext cx="3520461" cy="400432"/>
          </a:xfrm>
          <a:prstGeom prst="rect">
            <a:avLst/>
          </a:prstGeom>
        </p:spPr>
      </p:pic>
      <p:pic>
        <p:nvPicPr>
          <p:cNvPr id="4" name="圖片 3">
            <a:extLst>
              <a:ext uri="{FF2B5EF4-FFF2-40B4-BE49-F238E27FC236}">
                <a16:creationId xmlns:a16="http://schemas.microsoft.com/office/drawing/2014/main" id="{7C8A9A23-6048-4E97-AD6D-374C73E5BF84}"/>
              </a:ext>
            </a:extLst>
          </p:cNvPr>
          <p:cNvPicPr>
            <a:picLocks noChangeAspect="1"/>
          </p:cNvPicPr>
          <p:nvPr/>
        </p:nvPicPr>
        <p:blipFill>
          <a:blip r:embed="rId4"/>
          <a:stretch>
            <a:fillRect/>
          </a:stretch>
        </p:blipFill>
        <p:spPr>
          <a:xfrm>
            <a:off x="558244" y="4454507"/>
            <a:ext cx="4916125" cy="415980"/>
          </a:xfrm>
          <a:prstGeom prst="rect">
            <a:avLst/>
          </a:prstGeom>
        </p:spPr>
      </p:pic>
      <p:pic>
        <p:nvPicPr>
          <p:cNvPr id="5" name="圖片 4">
            <a:extLst>
              <a:ext uri="{FF2B5EF4-FFF2-40B4-BE49-F238E27FC236}">
                <a16:creationId xmlns:a16="http://schemas.microsoft.com/office/drawing/2014/main" id="{00045207-C4C4-4B1C-94E0-8A30EDECCAE1}"/>
              </a:ext>
            </a:extLst>
          </p:cNvPr>
          <p:cNvPicPr>
            <a:picLocks noChangeAspect="1"/>
          </p:cNvPicPr>
          <p:nvPr/>
        </p:nvPicPr>
        <p:blipFill>
          <a:blip r:embed="rId5"/>
          <a:stretch>
            <a:fillRect/>
          </a:stretch>
        </p:blipFill>
        <p:spPr>
          <a:xfrm>
            <a:off x="558245" y="5713600"/>
            <a:ext cx="3977244" cy="425240"/>
          </a:xfrm>
          <a:prstGeom prst="rect">
            <a:avLst/>
          </a:prstGeom>
        </p:spPr>
      </p:pic>
      <p:sp>
        <p:nvSpPr>
          <p:cNvPr id="10" name="TextBox 9">
            <a:extLst>
              <a:ext uri="{FF2B5EF4-FFF2-40B4-BE49-F238E27FC236}">
                <a16:creationId xmlns:a16="http://schemas.microsoft.com/office/drawing/2014/main" id="{E2B317D2-4E38-4B74-8B7C-16E0443C5C64}"/>
              </a:ext>
            </a:extLst>
          </p:cNvPr>
          <p:cNvSpPr txBox="1"/>
          <p:nvPr/>
        </p:nvSpPr>
        <p:spPr>
          <a:xfrm>
            <a:off x="387361" y="2346856"/>
            <a:ext cx="8296256" cy="461665"/>
          </a:xfrm>
          <a:prstGeom prst="rect">
            <a:avLst/>
          </a:prstGeom>
          <a:noFill/>
        </p:spPr>
        <p:txBody>
          <a:bodyPr wrap="square" rtlCol="0">
            <a:spAutoFit/>
          </a:bodyPr>
          <a:lstStyle/>
          <a:p>
            <a:pPr algn="just"/>
            <a:r>
              <a:rPr lang="en-US" sz="2400" dirty="0"/>
              <a:t>The CC wavefunction is</a:t>
            </a:r>
          </a:p>
        </p:txBody>
      </p:sp>
      <mc:AlternateContent xmlns:mc="http://schemas.openxmlformats.org/markup-compatibility/2006">
        <mc:Choice xmlns:a14="http://schemas.microsoft.com/office/drawing/2010/main" Requires="a14">
          <p:sp>
            <p:nvSpPr>
              <p:cNvPr id="11" name="TextBox 9">
                <a:extLst>
                  <a:ext uri="{FF2B5EF4-FFF2-40B4-BE49-F238E27FC236}">
                    <a16:creationId xmlns:a16="http://schemas.microsoft.com/office/drawing/2014/main" id="{5A9967AF-6481-4D49-A5C4-FDEF37E5A10D}"/>
                  </a:ext>
                </a:extLst>
              </p:cNvPr>
              <p:cNvSpPr txBox="1"/>
              <p:nvPr/>
            </p:nvSpPr>
            <p:spPr>
              <a:xfrm>
                <a:off x="384179" y="3244303"/>
                <a:ext cx="5090190" cy="1210203"/>
              </a:xfrm>
              <a:prstGeom prst="rect">
                <a:avLst/>
              </a:prstGeom>
              <a:noFill/>
            </p:spPr>
            <p:txBody>
              <a:bodyPr wrap="square" rtlCol="0">
                <a:spAutoFit/>
              </a:bodyPr>
              <a:lstStyle/>
              <a:p>
                <a:pPr algn="just"/>
                <a:r>
                  <a:rPr lang="en-US" sz="2400" dirty="0"/>
                  <a:t>where the exponential of the excitation operator </a:t>
                </a:r>
                <a14:m>
                  <m:oMath xmlns:m="http://schemas.openxmlformats.org/officeDocument/2006/math">
                    <m:acc>
                      <m:accPr>
                        <m:chr m:val="̂"/>
                        <m:ctrlPr>
                          <a:rPr lang="en-US" sz="2400" i="1" smtClean="0">
                            <a:latin typeface="Cambria Math" panose="02040503050406030204" pitchFamily="18" charset="0"/>
                          </a:rPr>
                        </m:ctrlPr>
                      </m:accPr>
                      <m:e>
                        <m:r>
                          <a:rPr lang="en-US" sz="2400" b="0" i="1" smtClean="0">
                            <a:latin typeface="Cambria Math" panose="02040503050406030204" pitchFamily="18" charset="0"/>
                          </a:rPr>
                          <m:t>𝑇</m:t>
                        </m:r>
                      </m:e>
                    </m:acc>
                  </m:oMath>
                </a14:m>
                <a:r>
                  <a:rPr lang="en-US" sz="2400" dirty="0"/>
                  <a:t> can expressed using Taylor series expansion</a:t>
                </a:r>
              </a:p>
            </p:txBody>
          </p:sp>
        </mc:Choice>
        <mc:Fallback>
          <p:sp>
            <p:nvSpPr>
              <p:cNvPr id="11" name="TextBox 9">
                <a:extLst>
                  <a:ext uri="{FF2B5EF4-FFF2-40B4-BE49-F238E27FC236}">
                    <a16:creationId xmlns:a16="http://schemas.microsoft.com/office/drawing/2014/main" id="{5A9967AF-6481-4D49-A5C4-FDEF37E5A10D}"/>
                  </a:ext>
                </a:extLst>
              </p:cNvPr>
              <p:cNvSpPr txBox="1">
                <a:spLocks noRot="1" noChangeAspect="1" noMove="1" noResize="1" noEditPoints="1" noAdjustHandles="1" noChangeArrowheads="1" noChangeShapeType="1" noTextEdit="1"/>
              </p:cNvSpPr>
              <p:nvPr/>
            </p:nvSpPr>
            <p:spPr>
              <a:xfrm>
                <a:off x="384179" y="3244303"/>
                <a:ext cx="5090190" cy="1210203"/>
              </a:xfrm>
              <a:prstGeom prst="rect">
                <a:avLst/>
              </a:prstGeom>
              <a:blipFill>
                <a:blip r:embed="rId6"/>
                <a:stretch>
                  <a:fillRect l="-1796" t="-3518" r="-1916" b="-10553"/>
                </a:stretch>
              </a:blipFill>
            </p:spPr>
            <p:txBody>
              <a:bodyPr/>
              <a:lstStyle/>
              <a:p>
                <a:r>
                  <a:rPr lang="en-US">
                    <a:noFill/>
                  </a:rPr>
                  <a:t> </a:t>
                </a:r>
              </a:p>
            </p:txBody>
          </p:sp>
        </mc:Fallback>
      </mc:AlternateContent>
      <p:sp>
        <p:nvSpPr>
          <p:cNvPr id="12" name="TextBox 9">
            <a:extLst>
              <a:ext uri="{FF2B5EF4-FFF2-40B4-BE49-F238E27FC236}">
                <a16:creationId xmlns:a16="http://schemas.microsoft.com/office/drawing/2014/main" id="{C4821397-1B27-4B07-B76A-1DA4E99500AE}"/>
              </a:ext>
            </a:extLst>
          </p:cNvPr>
          <p:cNvSpPr txBox="1"/>
          <p:nvPr/>
        </p:nvSpPr>
        <p:spPr>
          <a:xfrm>
            <a:off x="390544" y="4875687"/>
            <a:ext cx="5083825" cy="830997"/>
          </a:xfrm>
          <a:prstGeom prst="rect">
            <a:avLst/>
          </a:prstGeom>
          <a:noFill/>
        </p:spPr>
        <p:txBody>
          <a:bodyPr wrap="square" rtlCol="0">
            <a:spAutoFit/>
          </a:bodyPr>
          <a:lstStyle/>
          <a:p>
            <a:pPr algn="just"/>
            <a:r>
              <a:rPr lang="en-US" sz="2400" dirty="0"/>
              <a:t>and the excitation operator includes all orders of excitations</a:t>
            </a:r>
          </a:p>
        </p:txBody>
      </p:sp>
      <p:pic>
        <p:nvPicPr>
          <p:cNvPr id="7" name="圖片 6">
            <a:extLst>
              <a:ext uri="{FF2B5EF4-FFF2-40B4-BE49-F238E27FC236}">
                <a16:creationId xmlns:a16="http://schemas.microsoft.com/office/drawing/2014/main" id="{6ECAB257-116B-4CD6-BB8D-71237AB43468}"/>
              </a:ext>
            </a:extLst>
          </p:cNvPr>
          <p:cNvPicPr>
            <a:picLocks noChangeAspect="1"/>
          </p:cNvPicPr>
          <p:nvPr/>
        </p:nvPicPr>
        <p:blipFill rotWithShape="1">
          <a:blip r:embed="rId7"/>
          <a:srcRect l="30688" t="16666"/>
          <a:stretch/>
        </p:blipFill>
        <p:spPr>
          <a:xfrm>
            <a:off x="5474369" y="2057615"/>
            <a:ext cx="3209248" cy="4343185"/>
          </a:xfrm>
          <a:prstGeom prst="rect">
            <a:avLst/>
          </a:prstGeom>
        </p:spPr>
      </p:pic>
    </p:spTree>
    <p:extLst>
      <p:ext uri="{BB962C8B-B14F-4D97-AF65-F5344CB8AC3E}">
        <p14:creationId xmlns:p14="http://schemas.microsoft.com/office/powerpoint/2010/main" val="238631265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D4252BA6-C7F0-6D4A-A3DE-4099F889A8D6}"/>
              </a:ext>
            </a:extLst>
          </p:cNvPr>
          <p:cNvSpPr>
            <a:spLocks noGrp="1" noChangeArrowheads="1"/>
          </p:cNvSpPr>
          <p:nvPr>
            <p:ph type="title"/>
          </p:nvPr>
        </p:nvSpPr>
        <p:spPr/>
        <p:txBody>
          <a:bodyPr/>
          <a:lstStyle/>
          <a:p>
            <a:pPr>
              <a:lnSpc>
                <a:spcPct val="100000"/>
              </a:lnSpc>
            </a:pPr>
            <a:r>
              <a:rPr lang="en-US" dirty="0"/>
              <a:t>CCSD and CCSD(T)</a:t>
            </a:r>
          </a:p>
        </p:txBody>
      </p:sp>
      <p:sp>
        <p:nvSpPr>
          <p:cNvPr id="8" name="Slide Number Placeholder 7">
            <a:extLst>
              <a:ext uri="{FF2B5EF4-FFF2-40B4-BE49-F238E27FC236}">
                <a16:creationId xmlns:a16="http://schemas.microsoft.com/office/drawing/2014/main" id="{37401619-ACC5-2DFE-5B01-4D80AB036016}"/>
              </a:ext>
            </a:extLst>
          </p:cNvPr>
          <p:cNvSpPr>
            <a:spLocks noGrp="1"/>
          </p:cNvSpPr>
          <p:nvPr>
            <p:ph type="sldNum" sz="quarter" idx="12"/>
          </p:nvPr>
        </p:nvSpPr>
        <p:spPr/>
        <p:txBody>
          <a:bodyPr/>
          <a:lstStyle/>
          <a:p>
            <a:fld id="{E1EB6482-E8AD-494A-B82D-562298BE05A7}" type="slidenum">
              <a:rPr lang="zh-TW" altLang="en-US" smtClean="0"/>
              <a:pPr/>
              <a:t>38</a:t>
            </a:fld>
            <a:endParaRPr lang="zh-TW" altLang="en-US"/>
          </a:p>
        </p:txBody>
      </p:sp>
      <p:sp>
        <p:nvSpPr>
          <p:cNvPr id="9" name="TextBox 9">
            <a:extLst>
              <a:ext uri="{FF2B5EF4-FFF2-40B4-BE49-F238E27FC236}">
                <a16:creationId xmlns:a16="http://schemas.microsoft.com/office/drawing/2014/main" id="{5E2745AC-C32C-435F-AB21-E6BBF83D79E7}"/>
              </a:ext>
            </a:extLst>
          </p:cNvPr>
          <p:cNvSpPr txBox="1"/>
          <p:nvPr/>
        </p:nvSpPr>
        <p:spPr>
          <a:xfrm>
            <a:off x="390544" y="777196"/>
            <a:ext cx="8296256" cy="1938992"/>
          </a:xfrm>
          <a:prstGeom prst="rect">
            <a:avLst/>
          </a:prstGeom>
          <a:noFill/>
        </p:spPr>
        <p:txBody>
          <a:bodyPr wrap="square" rtlCol="0">
            <a:spAutoFit/>
          </a:bodyPr>
          <a:lstStyle/>
          <a:p>
            <a:pPr algn="just"/>
            <a:r>
              <a:rPr lang="en-US" sz="2400" dirty="0"/>
              <a:t>Coupled clusters singles and doubles with perturbative triplets (CCSD(T)) is considered the golden standard of wavefunction theory (WFT) for quantum chemistry except for strongly correlated systems. At infinite order, MBPT and CC converge to the same expression.</a:t>
            </a:r>
          </a:p>
        </p:txBody>
      </p:sp>
      <p:grpSp>
        <p:nvGrpSpPr>
          <p:cNvPr id="7" name="群組 6">
            <a:extLst>
              <a:ext uri="{FF2B5EF4-FFF2-40B4-BE49-F238E27FC236}">
                <a16:creationId xmlns:a16="http://schemas.microsoft.com/office/drawing/2014/main" id="{066EE5B3-121F-40CA-A340-0CA3B5FBCEDD}"/>
              </a:ext>
            </a:extLst>
          </p:cNvPr>
          <p:cNvGrpSpPr/>
          <p:nvPr/>
        </p:nvGrpSpPr>
        <p:grpSpPr>
          <a:xfrm>
            <a:off x="4320232" y="3526094"/>
            <a:ext cx="4607719" cy="2727630"/>
            <a:chOff x="390544" y="3833508"/>
            <a:chExt cx="4607719" cy="2727630"/>
          </a:xfrm>
        </p:grpSpPr>
        <p:pic>
          <p:nvPicPr>
            <p:cNvPr id="6" name="圖片 5">
              <a:extLst>
                <a:ext uri="{FF2B5EF4-FFF2-40B4-BE49-F238E27FC236}">
                  <a16:creationId xmlns:a16="http://schemas.microsoft.com/office/drawing/2014/main" id="{8D2B68BC-B20E-4DF5-B6EE-DF8B8E7FE9B2}"/>
                </a:ext>
              </a:extLst>
            </p:cNvPr>
            <p:cNvPicPr>
              <a:picLocks noChangeAspect="1"/>
            </p:cNvPicPr>
            <p:nvPr/>
          </p:nvPicPr>
          <p:blipFill rotWithShape="1">
            <a:blip r:embed="rId3"/>
            <a:srcRect t="71726"/>
            <a:stretch/>
          </p:blipFill>
          <p:spPr>
            <a:xfrm>
              <a:off x="390544" y="4622146"/>
              <a:ext cx="4607719" cy="1938992"/>
            </a:xfrm>
            <a:prstGeom prst="rect">
              <a:avLst/>
            </a:prstGeom>
          </p:spPr>
        </p:pic>
        <p:pic>
          <p:nvPicPr>
            <p:cNvPr id="15" name="圖片 14">
              <a:extLst>
                <a:ext uri="{FF2B5EF4-FFF2-40B4-BE49-F238E27FC236}">
                  <a16:creationId xmlns:a16="http://schemas.microsoft.com/office/drawing/2014/main" id="{93C9258D-2DB3-4359-8E04-ED03D58030AE}"/>
                </a:ext>
              </a:extLst>
            </p:cNvPr>
            <p:cNvPicPr>
              <a:picLocks noChangeAspect="1"/>
            </p:cNvPicPr>
            <p:nvPr/>
          </p:nvPicPr>
          <p:blipFill rotWithShape="1">
            <a:blip r:embed="rId3"/>
            <a:srcRect l="10795" t="4771" r="1394" b="83729"/>
            <a:stretch/>
          </p:blipFill>
          <p:spPr>
            <a:xfrm>
              <a:off x="886239" y="3833508"/>
              <a:ext cx="4046071" cy="788638"/>
            </a:xfrm>
            <a:prstGeom prst="rect">
              <a:avLst/>
            </a:prstGeom>
          </p:spPr>
        </p:pic>
      </p:grpSp>
      <p:pic>
        <p:nvPicPr>
          <p:cNvPr id="16" name="圖片 15">
            <a:extLst>
              <a:ext uri="{FF2B5EF4-FFF2-40B4-BE49-F238E27FC236}">
                <a16:creationId xmlns:a16="http://schemas.microsoft.com/office/drawing/2014/main" id="{93180FAD-5082-41CC-B41D-0BB3E1987FA2}"/>
              </a:ext>
            </a:extLst>
          </p:cNvPr>
          <p:cNvPicPr>
            <a:picLocks noChangeAspect="1"/>
          </p:cNvPicPr>
          <p:nvPr/>
        </p:nvPicPr>
        <p:blipFill>
          <a:blip r:embed="rId4"/>
          <a:stretch>
            <a:fillRect/>
          </a:stretch>
        </p:blipFill>
        <p:spPr>
          <a:xfrm>
            <a:off x="457200" y="3379018"/>
            <a:ext cx="3662400" cy="3021782"/>
          </a:xfrm>
          <a:prstGeom prst="rect">
            <a:avLst/>
          </a:prstGeom>
        </p:spPr>
      </p:pic>
      <p:sp>
        <p:nvSpPr>
          <p:cNvPr id="17" name="TextBox 9">
            <a:extLst>
              <a:ext uri="{FF2B5EF4-FFF2-40B4-BE49-F238E27FC236}">
                <a16:creationId xmlns:a16="http://schemas.microsoft.com/office/drawing/2014/main" id="{9371965D-E9DF-47FE-AC53-282E5669766D}"/>
              </a:ext>
            </a:extLst>
          </p:cNvPr>
          <p:cNvSpPr txBox="1"/>
          <p:nvPr/>
        </p:nvSpPr>
        <p:spPr>
          <a:xfrm>
            <a:off x="390544" y="2716188"/>
            <a:ext cx="8296256" cy="461665"/>
          </a:xfrm>
          <a:prstGeom prst="rect">
            <a:avLst/>
          </a:prstGeom>
          <a:noFill/>
        </p:spPr>
        <p:txBody>
          <a:bodyPr wrap="square" rtlCol="0">
            <a:spAutoFit/>
          </a:bodyPr>
          <a:lstStyle/>
          <a:p>
            <a:pPr algn="just"/>
            <a:r>
              <a:rPr lang="en-US" sz="2400" dirty="0"/>
              <a:t>Its performance is shown below</a:t>
            </a:r>
          </a:p>
        </p:txBody>
      </p:sp>
      <p:sp>
        <p:nvSpPr>
          <p:cNvPr id="19" name="文字方塊 18">
            <a:extLst>
              <a:ext uri="{FF2B5EF4-FFF2-40B4-BE49-F238E27FC236}">
                <a16:creationId xmlns:a16="http://schemas.microsoft.com/office/drawing/2014/main" id="{551C858D-BF7A-4B14-91D8-2DC41CA25FB1}"/>
              </a:ext>
            </a:extLst>
          </p:cNvPr>
          <p:cNvSpPr txBox="1"/>
          <p:nvPr/>
        </p:nvSpPr>
        <p:spPr>
          <a:xfrm>
            <a:off x="4897745" y="3668401"/>
            <a:ext cx="2031325" cy="369332"/>
          </a:xfrm>
          <a:prstGeom prst="rect">
            <a:avLst/>
          </a:prstGeom>
          <a:noFill/>
          <a:effectLst>
            <a:outerShdw blurRad="50800" dist="38100" dir="2700000" algn="tl" rotWithShape="0">
              <a:prstClr val="black">
                <a:alpha val="40000"/>
              </a:prstClr>
            </a:outerShdw>
          </a:effectLst>
        </p:spPr>
        <p:txBody>
          <a:bodyPr wrap="none" rtlCol="0">
            <a:spAutoFit/>
          </a:bodyPr>
          <a:lstStyle/>
          <a:p>
            <a:r>
              <a:rPr lang="en-US" dirty="0"/>
              <a:t>Reaction enthalpy</a:t>
            </a:r>
          </a:p>
        </p:txBody>
      </p:sp>
    </p:spTree>
    <p:extLst>
      <p:ext uri="{BB962C8B-B14F-4D97-AF65-F5344CB8AC3E}">
        <p14:creationId xmlns:p14="http://schemas.microsoft.com/office/powerpoint/2010/main" val="351803960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D4252BA6-C7F0-6D4A-A3DE-4099F889A8D6}"/>
              </a:ext>
            </a:extLst>
          </p:cNvPr>
          <p:cNvSpPr>
            <a:spLocks noGrp="1" noChangeArrowheads="1"/>
          </p:cNvSpPr>
          <p:nvPr>
            <p:ph type="title"/>
          </p:nvPr>
        </p:nvSpPr>
        <p:spPr/>
        <p:txBody>
          <a:bodyPr/>
          <a:lstStyle/>
          <a:p>
            <a:pPr>
              <a:lnSpc>
                <a:spcPct val="100000"/>
              </a:lnSpc>
            </a:pPr>
            <a:r>
              <a:rPr lang="en-US" altLang="zh-TW" dirty="0"/>
              <a:t>CASSCF</a:t>
            </a:r>
            <a:endParaRPr lang="en-US" dirty="0"/>
          </a:p>
        </p:txBody>
      </p:sp>
      <p:sp>
        <p:nvSpPr>
          <p:cNvPr id="8" name="Slide Number Placeholder 7">
            <a:extLst>
              <a:ext uri="{FF2B5EF4-FFF2-40B4-BE49-F238E27FC236}">
                <a16:creationId xmlns:a16="http://schemas.microsoft.com/office/drawing/2014/main" id="{37401619-ACC5-2DFE-5B01-4D80AB036016}"/>
              </a:ext>
            </a:extLst>
          </p:cNvPr>
          <p:cNvSpPr>
            <a:spLocks noGrp="1"/>
          </p:cNvSpPr>
          <p:nvPr>
            <p:ph type="sldNum" sz="quarter" idx="12"/>
          </p:nvPr>
        </p:nvSpPr>
        <p:spPr/>
        <p:txBody>
          <a:bodyPr/>
          <a:lstStyle/>
          <a:p>
            <a:fld id="{E1EB6482-E8AD-494A-B82D-562298BE05A7}" type="slidenum">
              <a:rPr lang="zh-TW" altLang="en-US" smtClean="0"/>
              <a:pPr/>
              <a:t>39</a:t>
            </a:fld>
            <a:endParaRPr lang="zh-TW" altLang="en-US"/>
          </a:p>
        </p:txBody>
      </p:sp>
      <p:sp>
        <p:nvSpPr>
          <p:cNvPr id="9" name="TextBox 9">
            <a:extLst>
              <a:ext uri="{FF2B5EF4-FFF2-40B4-BE49-F238E27FC236}">
                <a16:creationId xmlns:a16="http://schemas.microsoft.com/office/drawing/2014/main" id="{5E2745AC-C32C-435F-AB21-E6BBF83D79E7}"/>
              </a:ext>
            </a:extLst>
          </p:cNvPr>
          <p:cNvSpPr txBox="1"/>
          <p:nvPr/>
        </p:nvSpPr>
        <p:spPr>
          <a:xfrm>
            <a:off x="390544" y="777196"/>
            <a:ext cx="8296256" cy="1569660"/>
          </a:xfrm>
          <a:prstGeom prst="rect">
            <a:avLst/>
          </a:prstGeom>
          <a:noFill/>
        </p:spPr>
        <p:txBody>
          <a:bodyPr wrap="square" rtlCol="0">
            <a:spAutoFit/>
          </a:bodyPr>
          <a:lstStyle/>
          <a:p>
            <a:pPr algn="just"/>
            <a:r>
              <a:rPr lang="en-US" sz="2400" dirty="0"/>
              <a:t>Complete active space self-consistent field (CASSCF) method is one of the most commonly used post-HF method to treat multiconfiguration wavefunctions and explicitly treat static correlation.</a:t>
            </a:r>
          </a:p>
        </p:txBody>
      </p:sp>
      <p:pic>
        <p:nvPicPr>
          <p:cNvPr id="3" name="圖片 2">
            <a:extLst>
              <a:ext uri="{FF2B5EF4-FFF2-40B4-BE49-F238E27FC236}">
                <a16:creationId xmlns:a16="http://schemas.microsoft.com/office/drawing/2014/main" id="{379CF574-6FD3-45E7-8AF1-88E26C04ED9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975211" y="2181192"/>
            <a:ext cx="2544099" cy="897338"/>
          </a:xfrm>
          <a:prstGeom prst="rect">
            <a:avLst/>
          </a:prstGeom>
        </p:spPr>
      </p:pic>
      <p:sp>
        <p:nvSpPr>
          <p:cNvPr id="10" name="TextBox 9">
            <a:extLst>
              <a:ext uri="{FF2B5EF4-FFF2-40B4-BE49-F238E27FC236}">
                <a16:creationId xmlns:a16="http://schemas.microsoft.com/office/drawing/2014/main" id="{E2B317D2-4E38-4B74-8B7C-16E0443C5C64}"/>
              </a:ext>
            </a:extLst>
          </p:cNvPr>
          <p:cNvSpPr txBox="1"/>
          <p:nvPr/>
        </p:nvSpPr>
        <p:spPr>
          <a:xfrm>
            <a:off x="387361" y="2346856"/>
            <a:ext cx="8296256" cy="461665"/>
          </a:xfrm>
          <a:prstGeom prst="rect">
            <a:avLst/>
          </a:prstGeom>
          <a:noFill/>
        </p:spPr>
        <p:txBody>
          <a:bodyPr wrap="square" rtlCol="0">
            <a:spAutoFit/>
          </a:bodyPr>
          <a:lstStyle/>
          <a:p>
            <a:pPr algn="just"/>
            <a:r>
              <a:rPr lang="en-US" sz="2400" dirty="0"/>
              <a:t>The CAS wavefunction is</a:t>
            </a:r>
          </a:p>
        </p:txBody>
      </p:sp>
      <mc:AlternateContent xmlns:mc="http://schemas.openxmlformats.org/markup-compatibility/2006">
        <mc:Choice xmlns:a14="http://schemas.microsoft.com/office/drawing/2010/main" Requires="a14">
          <p:sp>
            <p:nvSpPr>
              <p:cNvPr id="11" name="TextBox 9">
                <a:extLst>
                  <a:ext uri="{FF2B5EF4-FFF2-40B4-BE49-F238E27FC236}">
                    <a16:creationId xmlns:a16="http://schemas.microsoft.com/office/drawing/2014/main" id="{5A9967AF-6481-4D49-A5C4-FDEF37E5A10D}"/>
                  </a:ext>
                </a:extLst>
              </p:cNvPr>
              <p:cNvSpPr txBox="1"/>
              <p:nvPr/>
            </p:nvSpPr>
            <p:spPr>
              <a:xfrm>
                <a:off x="384178" y="3073474"/>
                <a:ext cx="5222538" cy="1315425"/>
              </a:xfrm>
              <a:prstGeom prst="rect">
                <a:avLst/>
              </a:prstGeom>
              <a:noFill/>
            </p:spPr>
            <p:txBody>
              <a:bodyPr wrap="square" rtlCol="0">
                <a:spAutoFit/>
              </a:bodyPr>
              <a:lstStyle/>
              <a:p>
                <a:pPr algn="just"/>
                <a:r>
                  <a:rPr lang="en-US" sz="2400" dirty="0"/>
                  <a:t>Each </a:t>
                </a:r>
                <a14:m>
                  <m:oMath xmlns:m="http://schemas.openxmlformats.org/officeDocument/2006/math">
                    <m:d>
                      <m:dPr>
                        <m:begChr m:val="|"/>
                        <m:endChr m:val=""/>
                        <m:ctrlPr>
                          <a:rPr lang="en-US" sz="2400" i="1" smtClean="0">
                            <a:latin typeface="Cambria Math" panose="02040503050406030204" pitchFamily="18" charset="0"/>
                          </a:rPr>
                        </m:ctrlPr>
                      </m:dPr>
                      <m:e>
                        <m:d>
                          <m:dPr>
                            <m:begChr m:val=""/>
                            <m:endChr m:val="⟩"/>
                            <m:ctrlPr>
                              <a:rPr lang="en-US" sz="2400" i="1" smtClean="0">
                                <a:latin typeface="Cambria Math" panose="02040503050406030204" pitchFamily="18" charset="0"/>
                              </a:rPr>
                            </m:ctrlPr>
                          </m:dPr>
                          <m:e>
                            <m:r>
                              <a:rPr lang="en-US" sz="2400" b="0" i="1" smtClean="0">
                                <a:latin typeface="Cambria Math" panose="02040503050406030204" pitchFamily="18" charset="0"/>
                              </a:rPr>
                              <m:t>𝜇</m:t>
                            </m:r>
                          </m:e>
                        </m:d>
                      </m:e>
                    </m:d>
                  </m:oMath>
                </a14:m>
                <a:r>
                  <a:rPr lang="en-US" sz="2400" dirty="0"/>
                  <a:t> is called a configuration state function (CSF). The coefficients </a:t>
                </a:r>
                <a14:m>
                  <m:oMath xmlns:m="http://schemas.openxmlformats.org/officeDocument/2006/math">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𝐶</m:t>
                        </m:r>
                      </m:e>
                      <m:sub>
                        <m:r>
                          <a:rPr lang="en-US" sz="2400" b="0" i="1" smtClean="0">
                            <a:latin typeface="Cambria Math" panose="02040503050406030204" pitchFamily="18" charset="0"/>
                          </a:rPr>
                          <m:t>𝜇</m:t>
                        </m:r>
                      </m:sub>
                      <m:sup>
                        <m:d>
                          <m:dPr>
                            <m:ctrlPr>
                              <a:rPr lang="en-US" sz="2400" b="0" i="1" smtClean="0">
                                <a:latin typeface="Cambria Math" panose="02040503050406030204" pitchFamily="18" charset="0"/>
                              </a:rPr>
                            </m:ctrlPr>
                          </m:dPr>
                          <m:e>
                            <m:r>
                              <a:rPr lang="en-US" sz="2400" b="0" i="1" smtClean="0">
                                <a:latin typeface="Cambria Math" panose="02040503050406030204" pitchFamily="18" charset="0"/>
                              </a:rPr>
                              <m:t>0</m:t>
                            </m:r>
                          </m:e>
                        </m:d>
                      </m:sup>
                    </m:sSubSup>
                  </m:oMath>
                </a14:m>
                <a:r>
                  <a:rPr lang="en-US" sz="2400" dirty="0"/>
                  <a:t> are determined self consistently. </a:t>
                </a:r>
              </a:p>
            </p:txBody>
          </p:sp>
        </mc:Choice>
        <mc:Fallback>
          <p:sp>
            <p:nvSpPr>
              <p:cNvPr id="11" name="TextBox 9">
                <a:extLst>
                  <a:ext uri="{FF2B5EF4-FFF2-40B4-BE49-F238E27FC236}">
                    <a16:creationId xmlns:a16="http://schemas.microsoft.com/office/drawing/2014/main" id="{5A9967AF-6481-4D49-A5C4-FDEF37E5A10D}"/>
                  </a:ext>
                </a:extLst>
              </p:cNvPr>
              <p:cNvSpPr txBox="1">
                <a:spLocks noRot="1" noChangeAspect="1" noMove="1" noResize="1" noEditPoints="1" noAdjustHandles="1" noChangeArrowheads="1" noChangeShapeType="1" noTextEdit="1"/>
              </p:cNvSpPr>
              <p:nvPr/>
            </p:nvSpPr>
            <p:spPr>
              <a:xfrm>
                <a:off x="384178" y="3073474"/>
                <a:ext cx="5222538" cy="1315425"/>
              </a:xfrm>
              <a:prstGeom prst="rect">
                <a:avLst/>
              </a:prstGeom>
              <a:blipFill>
                <a:blip r:embed="rId4"/>
                <a:stretch>
                  <a:fillRect l="-1750" t="-44907" r="-1867" b="-6481"/>
                </a:stretch>
              </a:blipFill>
            </p:spPr>
            <p:txBody>
              <a:bodyPr/>
              <a:lstStyle/>
              <a:p>
                <a:r>
                  <a:rPr lang="en-US">
                    <a:noFill/>
                  </a:rPr>
                  <a:t> </a:t>
                </a:r>
              </a:p>
            </p:txBody>
          </p:sp>
        </mc:Fallback>
      </mc:AlternateContent>
      <p:sp>
        <p:nvSpPr>
          <p:cNvPr id="12" name="TextBox 9">
            <a:extLst>
              <a:ext uri="{FF2B5EF4-FFF2-40B4-BE49-F238E27FC236}">
                <a16:creationId xmlns:a16="http://schemas.microsoft.com/office/drawing/2014/main" id="{C4821397-1B27-4B07-B76A-1DA4E99500AE}"/>
              </a:ext>
            </a:extLst>
          </p:cNvPr>
          <p:cNvSpPr txBox="1"/>
          <p:nvPr/>
        </p:nvSpPr>
        <p:spPr>
          <a:xfrm>
            <a:off x="390544" y="4388899"/>
            <a:ext cx="5216172" cy="1200329"/>
          </a:xfrm>
          <a:prstGeom prst="rect">
            <a:avLst/>
          </a:prstGeom>
          <a:noFill/>
        </p:spPr>
        <p:txBody>
          <a:bodyPr wrap="square" rtlCol="0">
            <a:spAutoFit/>
          </a:bodyPr>
          <a:lstStyle/>
          <a:p>
            <a:pPr algn="just"/>
            <a:r>
              <a:rPr lang="en-US" sz="2400" dirty="0"/>
              <a:t>For a given N number of electrons, n number of active  orbitals, and a total spin of S. There are </a:t>
            </a:r>
            <a:r>
              <a:rPr lang="en-US" sz="2400" dirty="0" err="1"/>
              <a:t>N</a:t>
            </a:r>
            <a:r>
              <a:rPr lang="en-US" sz="2400" baseline="-25000" dirty="0" err="1"/>
              <a:t>cas</a:t>
            </a:r>
            <a:r>
              <a:rPr lang="en-US" sz="2400" dirty="0"/>
              <a:t> CSFs.</a:t>
            </a:r>
          </a:p>
        </p:txBody>
      </p:sp>
      <p:pic>
        <p:nvPicPr>
          <p:cNvPr id="6" name="圖片 5">
            <a:extLst>
              <a:ext uri="{FF2B5EF4-FFF2-40B4-BE49-F238E27FC236}">
                <a16:creationId xmlns:a16="http://schemas.microsoft.com/office/drawing/2014/main" id="{A02A9E66-AF46-4597-A7E4-AB7E0FA49F6D}"/>
              </a:ext>
            </a:extLst>
          </p:cNvPr>
          <p:cNvPicPr>
            <a:picLocks noChangeAspect="1"/>
          </p:cNvPicPr>
          <p:nvPr/>
        </p:nvPicPr>
        <p:blipFill>
          <a:blip r:embed="rId5"/>
          <a:stretch>
            <a:fillRect/>
          </a:stretch>
        </p:blipFill>
        <p:spPr>
          <a:xfrm>
            <a:off x="558245" y="5601260"/>
            <a:ext cx="5048472" cy="854097"/>
          </a:xfrm>
          <a:prstGeom prst="rect">
            <a:avLst/>
          </a:prstGeom>
        </p:spPr>
      </p:pic>
      <p:pic>
        <p:nvPicPr>
          <p:cNvPr id="5122" name="Picture 2" descr="CASSCF Calculation - an overview | ScienceDirect Topics">
            <a:extLst>
              <a:ext uri="{FF2B5EF4-FFF2-40B4-BE49-F238E27FC236}">
                <a16:creationId xmlns:a16="http://schemas.microsoft.com/office/drawing/2014/main" id="{B05D210F-6DD9-408C-9982-027F40404D5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75158" y="3073413"/>
            <a:ext cx="2906013" cy="33761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24687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8D2C14-A5DA-D3E1-C4C7-525DD2D44BB1}"/>
              </a:ext>
            </a:extLst>
          </p:cNvPr>
          <p:cNvSpPr>
            <a:spLocks noGrp="1"/>
          </p:cNvSpPr>
          <p:nvPr>
            <p:ph type="title"/>
          </p:nvPr>
        </p:nvSpPr>
        <p:spPr/>
        <p:txBody>
          <a:bodyPr/>
          <a:lstStyle/>
          <a:p>
            <a:r>
              <a:rPr lang="en-US" dirty="0"/>
              <a:t>Haber-Bosch process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E8FC7591-7476-F3C9-0A35-A0268D299D30}"/>
                  </a:ext>
                </a:extLst>
              </p:cNvPr>
              <p:cNvSpPr>
                <a:spLocks noGrp="1"/>
              </p:cNvSpPr>
              <p:nvPr>
                <p:ph idx="1"/>
              </p:nvPr>
            </p:nvSpPr>
            <p:spPr/>
            <p:txBody>
              <a:bodyPr/>
              <a:lstStyle/>
              <a:p>
                <a:pPr marL="0" indent="0">
                  <a:buNone/>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m:rPr>
                              <m:nor/>
                            </m:rPr>
                            <a:rPr lang="en-US" b="0" i="0" smtClean="0">
                              <a:latin typeface="Arial" panose="020B0604020202020204" pitchFamily="34" charset="0"/>
                              <a:cs typeface="Arial" panose="020B0604020202020204" pitchFamily="34" charset="0"/>
                            </a:rPr>
                            <m:t>N</m:t>
                          </m:r>
                        </m:e>
                        <m:sub>
                          <m:r>
                            <m:rPr>
                              <m:nor/>
                            </m:rPr>
                            <a:rPr lang="en-US" b="0" i="0" smtClean="0">
                              <a:latin typeface="Arial" panose="020B0604020202020204" pitchFamily="34" charset="0"/>
                              <a:cs typeface="Arial" panose="020B0604020202020204" pitchFamily="34" charset="0"/>
                            </a:rPr>
                            <m:t>2</m:t>
                          </m:r>
                        </m:sub>
                      </m:sSub>
                      <m:r>
                        <m:rPr>
                          <m:nor/>
                        </m:rPr>
                        <a:rPr lang="en-US" b="0" i="0" smtClean="0">
                          <a:latin typeface="Cambria Math" panose="02040503050406030204" pitchFamily="18" charset="0"/>
                        </a:rPr>
                        <m:t> </m:t>
                      </m:r>
                      <m:d>
                        <m:dPr>
                          <m:ctrlPr>
                            <a:rPr lang="en-US" b="0" i="1" smtClean="0">
                              <a:latin typeface="Cambria Math" panose="02040503050406030204" pitchFamily="18" charset="0"/>
                            </a:rPr>
                          </m:ctrlPr>
                        </m:dPr>
                        <m:e>
                          <m:r>
                            <m:rPr>
                              <m:nor/>
                            </m:rPr>
                            <a:rPr lang="en-US" b="0" i="0" smtClean="0">
                              <a:latin typeface="Cambria Math" panose="02040503050406030204" pitchFamily="18" charset="0"/>
                            </a:rPr>
                            <m:t>g</m:t>
                          </m:r>
                        </m:e>
                      </m:d>
                      <m:r>
                        <m:rPr>
                          <m:nor/>
                        </m:rPr>
                        <a:rPr lang="en-US" b="0" i="0" smtClean="0">
                          <a:latin typeface="Arial" panose="020B0604020202020204" pitchFamily="34" charset="0"/>
                          <a:cs typeface="Arial" panose="020B0604020202020204" pitchFamily="34" charset="0"/>
                        </a:rPr>
                        <m:t> + 3</m:t>
                      </m:r>
                      <m:r>
                        <m:rPr>
                          <m:nor/>
                        </m:rPr>
                        <a:rPr lang="en-US" b="0" i="0" smtClean="0">
                          <a:latin typeface="Cambria Math" panose="02040503050406030204" pitchFamily="18" charset="0"/>
                        </a:rPr>
                        <m:t> </m:t>
                      </m:r>
                      <m:sSub>
                        <m:sSubPr>
                          <m:ctrlPr>
                            <a:rPr lang="en-US" b="0" i="1" smtClean="0">
                              <a:latin typeface="Cambria Math" panose="02040503050406030204" pitchFamily="18" charset="0"/>
                            </a:rPr>
                          </m:ctrlPr>
                        </m:sSubPr>
                        <m:e>
                          <m:r>
                            <m:rPr>
                              <m:nor/>
                            </m:rPr>
                            <a:rPr lang="en-US" b="0" i="0" smtClean="0">
                              <a:latin typeface="Arial" panose="020B0604020202020204" pitchFamily="34" charset="0"/>
                              <a:cs typeface="Arial" panose="020B0604020202020204" pitchFamily="34" charset="0"/>
                            </a:rPr>
                            <m:t>H</m:t>
                          </m:r>
                        </m:e>
                        <m:sub>
                          <m:r>
                            <m:rPr>
                              <m:nor/>
                            </m:rPr>
                            <a:rPr lang="en-US" b="0" i="0" smtClean="0">
                              <a:latin typeface="Arial" panose="020B0604020202020204" pitchFamily="34" charset="0"/>
                              <a:cs typeface="Arial" panose="020B0604020202020204" pitchFamily="34" charset="0"/>
                            </a:rPr>
                            <m:t>2</m:t>
                          </m:r>
                        </m:sub>
                      </m:sSub>
                      <m:r>
                        <m:rPr>
                          <m:nor/>
                        </m:rPr>
                        <a:rPr lang="en-US" b="0" i="0" smtClean="0">
                          <a:latin typeface="Cambria Math" panose="02040503050406030204" pitchFamily="18" charset="0"/>
                        </a:rPr>
                        <m:t> </m:t>
                      </m:r>
                      <m:d>
                        <m:dPr>
                          <m:ctrlPr>
                            <a:rPr lang="en-US" b="0" i="1" smtClean="0">
                              <a:latin typeface="Cambria Math" panose="02040503050406030204" pitchFamily="18" charset="0"/>
                            </a:rPr>
                          </m:ctrlPr>
                        </m:dPr>
                        <m:e>
                          <m:r>
                            <m:rPr>
                              <m:nor/>
                            </m:rPr>
                            <a:rPr lang="en-US" b="0" i="0" smtClean="0">
                              <a:latin typeface="Cambria Math" panose="02040503050406030204" pitchFamily="18" charset="0"/>
                            </a:rPr>
                            <m:t>g</m:t>
                          </m:r>
                        </m:e>
                      </m:d>
                      <m:r>
                        <a:rPr lang="en-US" b="0" i="1" smtClean="0">
                          <a:latin typeface="Cambria Math" panose="02040503050406030204" pitchFamily="18" charset="0"/>
                        </a:rPr>
                        <m:t> </m:t>
                      </m:r>
                      <m:r>
                        <m:rPr>
                          <m:nor/>
                        </m:rPr>
                        <a:rPr lang="en-US">
                          <a:latin typeface="Cambria Math" panose="02040503050406030204" pitchFamily="18" charset="0"/>
                          <a:ea typeface="Cambria Math" panose="02040503050406030204" pitchFamily="18" charset="0"/>
                        </a:rPr>
                        <m:t>⇌</m:t>
                      </m:r>
                      <m:r>
                        <m:rPr>
                          <m:nor/>
                        </m:rPr>
                        <a:rPr lang="en-US" b="0" i="0" smtClean="0">
                          <a:latin typeface="Cambria Math" panose="02040503050406030204" pitchFamily="18" charset="0"/>
                          <a:ea typeface="Cambria Math" panose="02040503050406030204" pitchFamily="18" charset="0"/>
                        </a:rPr>
                        <m:t> </m:t>
                      </m:r>
                      <m:r>
                        <m:rPr>
                          <m:nor/>
                        </m:rPr>
                        <a:rPr lang="en-US" b="0" i="0" smtClean="0">
                          <a:latin typeface="Arial" panose="020B0604020202020204" pitchFamily="34" charset="0"/>
                          <a:cs typeface="Arial" panose="020B0604020202020204" pitchFamily="34" charset="0"/>
                        </a:rPr>
                        <m:t>2 </m:t>
                      </m:r>
                      <m:r>
                        <m:rPr>
                          <m:nor/>
                        </m:rPr>
                        <a:rPr lang="en-US" b="0" i="0" smtClean="0">
                          <a:latin typeface="Arial" panose="020B0604020202020204" pitchFamily="34" charset="0"/>
                          <a:cs typeface="Arial" panose="020B0604020202020204" pitchFamily="34" charset="0"/>
                        </a:rPr>
                        <m:t>N</m:t>
                      </m:r>
                      <m:sSub>
                        <m:sSubPr>
                          <m:ctrlPr>
                            <a:rPr lang="en-US" b="0" i="1" smtClean="0">
                              <a:latin typeface="Cambria Math" panose="02040503050406030204" pitchFamily="18" charset="0"/>
                            </a:rPr>
                          </m:ctrlPr>
                        </m:sSubPr>
                        <m:e>
                          <m:r>
                            <m:rPr>
                              <m:nor/>
                            </m:rPr>
                            <a:rPr lang="en-US" b="0" i="0" smtClean="0">
                              <a:latin typeface="Arial" panose="020B0604020202020204" pitchFamily="34" charset="0"/>
                              <a:cs typeface="Arial" panose="020B0604020202020204" pitchFamily="34" charset="0"/>
                            </a:rPr>
                            <m:t>H</m:t>
                          </m:r>
                        </m:e>
                        <m:sub>
                          <m:r>
                            <m:rPr>
                              <m:nor/>
                            </m:rPr>
                            <a:rPr lang="en-US" b="0" i="0" smtClean="0">
                              <a:latin typeface="Arial" panose="020B0604020202020204" pitchFamily="34" charset="0"/>
                              <a:cs typeface="Arial" panose="020B0604020202020204" pitchFamily="34" charset="0"/>
                            </a:rPr>
                            <m:t>3</m:t>
                          </m:r>
                        </m:sub>
                      </m:sSub>
                      <m:r>
                        <m:rPr>
                          <m:nor/>
                        </m:rPr>
                        <a:rPr lang="en-US" b="0" i="0" smtClean="0">
                          <a:latin typeface="Cambria Math" panose="02040503050406030204" pitchFamily="18" charset="0"/>
                        </a:rPr>
                        <m:t> (</m:t>
                      </m:r>
                      <m:r>
                        <m:rPr>
                          <m:nor/>
                        </m:rPr>
                        <a:rPr lang="en-US" b="0" i="0" smtClean="0">
                          <a:latin typeface="Cambria Math" panose="02040503050406030204" pitchFamily="18" charset="0"/>
                        </a:rPr>
                        <m:t>g</m:t>
                      </m:r>
                      <m:r>
                        <m:rPr>
                          <m:nor/>
                        </m:rPr>
                        <a:rPr lang="en-US" b="0" i="0" smtClean="0">
                          <a:latin typeface="Cambria Math" panose="02040503050406030204" pitchFamily="18" charset="0"/>
                        </a:rPr>
                        <m:t>)</m:t>
                      </m:r>
                    </m:oMath>
                  </m:oMathPara>
                </a14:m>
                <a:endParaRPr lang="en-US" dirty="0"/>
              </a:p>
            </p:txBody>
          </p:sp>
        </mc:Choice>
        <mc:Fallback>
          <p:sp>
            <p:nvSpPr>
              <p:cNvPr id="3" name="Content Placeholder 2">
                <a:extLst>
                  <a:ext uri="{FF2B5EF4-FFF2-40B4-BE49-F238E27FC236}">
                    <a16:creationId xmlns:a16="http://schemas.microsoft.com/office/drawing/2014/main" id="{E8FC7591-7476-F3C9-0A35-A0268D299D30}"/>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en-US">
                    <a:noFill/>
                  </a:rPr>
                  <a:t> </a:t>
                </a:r>
              </a:p>
            </p:txBody>
          </p:sp>
        </mc:Fallback>
      </mc:AlternateContent>
      <p:sp>
        <p:nvSpPr>
          <p:cNvPr id="6" name="Slide Number Placeholder 5">
            <a:extLst>
              <a:ext uri="{FF2B5EF4-FFF2-40B4-BE49-F238E27FC236}">
                <a16:creationId xmlns:a16="http://schemas.microsoft.com/office/drawing/2014/main" id="{BA27BD7F-E78B-0388-AF9F-E9D7685652D0}"/>
              </a:ext>
            </a:extLst>
          </p:cNvPr>
          <p:cNvSpPr>
            <a:spLocks noGrp="1"/>
          </p:cNvSpPr>
          <p:nvPr>
            <p:ph type="sldNum" sz="quarter" idx="12"/>
          </p:nvPr>
        </p:nvSpPr>
        <p:spPr/>
        <p:txBody>
          <a:bodyPr/>
          <a:lstStyle/>
          <a:p>
            <a:fld id="{E1EB6482-E8AD-494A-B82D-562298BE05A7}" type="slidenum">
              <a:rPr lang="zh-TW" altLang="en-US" smtClean="0"/>
              <a:pPr/>
              <a:t>4</a:t>
            </a:fld>
            <a:endParaRPr lang="zh-TW" altLang="en-US"/>
          </a:p>
        </p:txBody>
      </p:sp>
      <p:pic>
        <p:nvPicPr>
          <p:cNvPr id="7" name="Picture 6">
            <a:extLst>
              <a:ext uri="{FF2B5EF4-FFF2-40B4-BE49-F238E27FC236}">
                <a16:creationId xmlns:a16="http://schemas.microsoft.com/office/drawing/2014/main" id="{FEC43E8C-F9F8-920B-9DF9-3C964802EDF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87172" y="2621255"/>
            <a:ext cx="5769656" cy="2985611"/>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80976912-5701-7BDB-A771-72CF4261983B}"/>
              </a:ext>
            </a:extLst>
          </p:cNvPr>
          <p:cNvSpPr txBox="1"/>
          <p:nvPr/>
        </p:nvSpPr>
        <p:spPr>
          <a:xfrm>
            <a:off x="0" y="6595171"/>
            <a:ext cx="2254654" cy="262829"/>
          </a:xfrm>
          <a:prstGeom prst="rect">
            <a:avLst/>
          </a:prstGeom>
          <a:noFill/>
        </p:spPr>
        <p:txBody>
          <a:bodyPr wrap="square">
            <a:spAutoFit/>
          </a:bodyPr>
          <a:lstStyle/>
          <a:p>
            <a:r>
              <a:rPr lang="en-US" sz="1108" i="1" dirty="0">
                <a:latin typeface="Arial" panose="020B0604020202020204" pitchFamily="34" charset="0"/>
                <a:cs typeface="Arial" panose="020B0604020202020204" pitchFamily="34" charset="0"/>
              </a:rPr>
              <a:t>Chem. Soc. Rev.</a:t>
            </a:r>
            <a:r>
              <a:rPr lang="en-US" sz="1108" dirty="0">
                <a:latin typeface="Arial" panose="020B0604020202020204" pitchFamily="34" charset="0"/>
                <a:cs typeface="Arial" panose="020B0604020202020204" pitchFamily="34" charset="0"/>
              </a:rPr>
              <a:t> </a:t>
            </a:r>
            <a:r>
              <a:rPr lang="en-US" sz="1108" b="1" dirty="0">
                <a:latin typeface="Arial" panose="020B0604020202020204" pitchFamily="34" charset="0"/>
                <a:cs typeface="Arial" panose="020B0604020202020204" pitchFamily="34" charset="0"/>
              </a:rPr>
              <a:t>2014</a:t>
            </a:r>
            <a:r>
              <a:rPr lang="en-US" sz="1108" dirty="0">
                <a:latin typeface="Arial" panose="020B0604020202020204" pitchFamily="34" charset="0"/>
                <a:cs typeface="Arial" panose="020B0604020202020204" pitchFamily="34" charset="0"/>
              </a:rPr>
              <a:t>, </a:t>
            </a:r>
            <a:r>
              <a:rPr lang="en-US" sz="1108" i="1" dirty="0">
                <a:latin typeface="Arial" panose="020B0604020202020204" pitchFamily="34" charset="0"/>
                <a:cs typeface="Arial" panose="020B0604020202020204" pitchFamily="34" charset="0"/>
              </a:rPr>
              <a:t>43</a:t>
            </a:r>
            <a:r>
              <a:rPr lang="en-US" sz="1108" dirty="0">
                <a:latin typeface="Arial" panose="020B0604020202020204" pitchFamily="34" charset="0"/>
                <a:cs typeface="Arial" panose="020B0604020202020204" pitchFamily="34" charset="0"/>
              </a:rPr>
              <a:t>, 5183</a:t>
            </a:r>
          </a:p>
        </p:txBody>
      </p:sp>
    </p:spTree>
    <p:extLst>
      <p:ext uri="{BB962C8B-B14F-4D97-AF65-F5344CB8AC3E}">
        <p14:creationId xmlns:p14="http://schemas.microsoft.com/office/powerpoint/2010/main" val="167472702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7F942FC-3935-4E50-B945-8B5D0CB86360}"/>
              </a:ext>
            </a:extLst>
          </p:cNvPr>
          <p:cNvSpPr>
            <a:spLocks noGrp="1"/>
          </p:cNvSpPr>
          <p:nvPr>
            <p:ph type="title"/>
          </p:nvPr>
        </p:nvSpPr>
        <p:spPr/>
        <p:txBody>
          <a:bodyPr/>
          <a:lstStyle/>
          <a:p>
            <a:r>
              <a:rPr lang="en-US"/>
              <a:t>Final caveat</a:t>
            </a:r>
          </a:p>
        </p:txBody>
      </p:sp>
      <p:sp>
        <p:nvSpPr>
          <p:cNvPr id="4" name="投影片編號版面配置區 3">
            <a:extLst>
              <a:ext uri="{FF2B5EF4-FFF2-40B4-BE49-F238E27FC236}">
                <a16:creationId xmlns:a16="http://schemas.microsoft.com/office/drawing/2014/main" id="{DE88BAEA-D6C5-4AD9-A31C-98533C31FD92}"/>
              </a:ext>
            </a:extLst>
          </p:cNvPr>
          <p:cNvSpPr>
            <a:spLocks noGrp="1"/>
          </p:cNvSpPr>
          <p:nvPr>
            <p:ph type="sldNum" sz="quarter" idx="12"/>
          </p:nvPr>
        </p:nvSpPr>
        <p:spPr/>
        <p:txBody>
          <a:bodyPr/>
          <a:lstStyle/>
          <a:p>
            <a:fld id="{E1EB6482-E8AD-494A-B82D-562298BE05A7}" type="slidenum">
              <a:rPr lang="zh-TW" altLang="en-US" smtClean="0"/>
              <a:pPr/>
              <a:t>40</a:t>
            </a:fld>
            <a:endParaRPr lang="zh-TW" altLang="en-US"/>
          </a:p>
        </p:txBody>
      </p:sp>
      <p:pic>
        <p:nvPicPr>
          <p:cNvPr id="1026" name="Picture 2">
            <a:extLst>
              <a:ext uri="{FF2B5EF4-FFF2-40B4-BE49-F238E27FC236}">
                <a16:creationId xmlns:a16="http://schemas.microsoft.com/office/drawing/2014/main" id="{9FBD1477-B755-4728-A83D-B4CE183C7B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707" y="910481"/>
            <a:ext cx="8339562" cy="5037038"/>
          </a:xfrm>
          <a:prstGeom prst="rect">
            <a:avLst/>
          </a:prstGeom>
          <a:noFill/>
          <a:extLst>
            <a:ext uri="{909E8E84-426E-40DD-AFC4-6F175D3DCCD1}">
              <a14:hiddenFill xmlns:a14="http://schemas.microsoft.com/office/drawing/2010/main">
                <a:solidFill>
                  <a:srgbClr val="FFFFFF"/>
                </a:solidFill>
              </a14:hiddenFill>
            </a:ext>
          </a:extLst>
        </p:spPr>
      </p:pic>
      <p:sp>
        <p:nvSpPr>
          <p:cNvPr id="7" name="文字方塊 6">
            <a:extLst>
              <a:ext uri="{FF2B5EF4-FFF2-40B4-BE49-F238E27FC236}">
                <a16:creationId xmlns:a16="http://schemas.microsoft.com/office/drawing/2014/main" id="{8A3D9E5E-9684-4A91-93BE-9ACC69B5E250}"/>
              </a:ext>
            </a:extLst>
          </p:cNvPr>
          <p:cNvSpPr txBox="1"/>
          <p:nvPr/>
        </p:nvSpPr>
        <p:spPr>
          <a:xfrm>
            <a:off x="0" y="6642556"/>
            <a:ext cx="6233652" cy="215444"/>
          </a:xfrm>
          <a:prstGeom prst="rect">
            <a:avLst/>
          </a:prstGeom>
          <a:noFill/>
        </p:spPr>
        <p:txBody>
          <a:bodyPr wrap="square">
            <a:spAutoFit/>
          </a:bodyPr>
          <a:lstStyle/>
          <a:p>
            <a:pPr>
              <a:spcBef>
                <a:spcPts val="0"/>
              </a:spcBef>
              <a:spcAft>
                <a:spcPts val="0"/>
              </a:spcAft>
            </a:pPr>
            <a:r>
              <a:rPr lang="en-US" sz="800" dirty="0">
                <a:effectLst/>
              </a:rPr>
              <a:t>Dans, P. D.; Walther, J.; Gómez, H.; Orozco, M. Multiscale Simulation of DNA. </a:t>
            </a:r>
            <a:r>
              <a:rPr lang="en-US" sz="800" i="1" dirty="0">
                <a:effectLst/>
              </a:rPr>
              <a:t>Current Opinion in Structural Biology</a:t>
            </a:r>
            <a:r>
              <a:rPr lang="en-US" sz="800" dirty="0">
                <a:effectLst/>
              </a:rPr>
              <a:t> </a:t>
            </a:r>
            <a:r>
              <a:rPr lang="en-US" sz="800" b="1" dirty="0">
                <a:effectLst/>
              </a:rPr>
              <a:t>2016</a:t>
            </a:r>
            <a:r>
              <a:rPr lang="en-US" sz="800" dirty="0">
                <a:effectLst/>
              </a:rPr>
              <a:t>, </a:t>
            </a:r>
            <a:r>
              <a:rPr lang="en-US" sz="800" i="1" dirty="0">
                <a:effectLst/>
              </a:rPr>
              <a:t>37</a:t>
            </a:r>
            <a:r>
              <a:rPr lang="en-US" sz="800" dirty="0">
                <a:effectLst/>
              </a:rPr>
              <a:t>, 29–45. </a:t>
            </a:r>
          </a:p>
        </p:txBody>
      </p:sp>
    </p:spTree>
    <p:extLst>
      <p:ext uri="{BB962C8B-B14F-4D97-AF65-F5344CB8AC3E}">
        <p14:creationId xmlns:p14="http://schemas.microsoft.com/office/powerpoint/2010/main" val="3699104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8CC49F-C397-5E9C-F8CD-A2D41C6566A4}"/>
              </a:ext>
            </a:extLst>
          </p:cNvPr>
          <p:cNvSpPr>
            <a:spLocks noGrp="1"/>
          </p:cNvSpPr>
          <p:nvPr>
            <p:ph type="title"/>
          </p:nvPr>
        </p:nvSpPr>
        <p:spPr/>
        <p:txBody>
          <a:bodyPr/>
          <a:lstStyle/>
          <a:p>
            <a:r>
              <a:rPr lang="en-US" dirty="0"/>
              <a:t>Nitrogen fixation</a:t>
            </a:r>
          </a:p>
        </p:txBody>
      </p:sp>
      <p:sp>
        <p:nvSpPr>
          <p:cNvPr id="7" name="Content Placeholder 2">
            <a:extLst>
              <a:ext uri="{FF2B5EF4-FFF2-40B4-BE49-F238E27FC236}">
                <a16:creationId xmlns:a16="http://schemas.microsoft.com/office/drawing/2014/main" id="{37F8B2D3-531D-364B-F45F-E247E28F5A31}"/>
              </a:ext>
            </a:extLst>
          </p:cNvPr>
          <p:cNvSpPr>
            <a:spLocks noGrp="1"/>
          </p:cNvSpPr>
          <p:nvPr>
            <p:ph idx="1"/>
          </p:nvPr>
        </p:nvSpPr>
        <p:spPr/>
        <p:txBody>
          <a:bodyPr>
            <a:normAutofit/>
          </a:bodyPr>
          <a:lstStyle/>
          <a:p>
            <a:pPr marL="0" indent="0">
              <a:lnSpc>
                <a:spcPct val="110000"/>
              </a:lnSpc>
              <a:buNone/>
            </a:pPr>
            <a:r>
              <a:rPr lang="en-US" dirty="0"/>
              <a:t>Symbiotic bacteria produces ammonia from atmospheric N</a:t>
            </a:r>
            <a:r>
              <a:rPr lang="en-US" baseline="-25000" dirty="0"/>
              <a:t>2</a:t>
            </a:r>
            <a:r>
              <a:rPr lang="en-US" dirty="0"/>
              <a:t> in exchange for the nutrients from their host plants</a:t>
            </a:r>
          </a:p>
        </p:txBody>
      </p:sp>
      <p:sp>
        <p:nvSpPr>
          <p:cNvPr id="6" name="Slide Number Placeholder 5">
            <a:extLst>
              <a:ext uri="{FF2B5EF4-FFF2-40B4-BE49-F238E27FC236}">
                <a16:creationId xmlns:a16="http://schemas.microsoft.com/office/drawing/2014/main" id="{78DF3E9E-7D9C-8231-CEDB-74182CFD3966}"/>
              </a:ext>
            </a:extLst>
          </p:cNvPr>
          <p:cNvSpPr>
            <a:spLocks noGrp="1"/>
          </p:cNvSpPr>
          <p:nvPr>
            <p:ph type="sldNum" sz="quarter" idx="12"/>
          </p:nvPr>
        </p:nvSpPr>
        <p:spPr/>
        <p:txBody>
          <a:bodyPr/>
          <a:lstStyle/>
          <a:p>
            <a:fld id="{E1EB6482-E8AD-494A-B82D-562298BE05A7}" type="slidenum">
              <a:rPr lang="zh-TW" altLang="en-US" smtClean="0"/>
              <a:pPr/>
              <a:t>5</a:t>
            </a:fld>
            <a:endParaRPr lang="zh-TW" altLang="en-US"/>
          </a:p>
        </p:txBody>
      </p:sp>
      <p:pic>
        <p:nvPicPr>
          <p:cNvPr id="19460" name="Picture 4">
            <a:extLst>
              <a:ext uri="{FF2B5EF4-FFF2-40B4-BE49-F238E27FC236}">
                <a16:creationId xmlns:a16="http://schemas.microsoft.com/office/drawing/2014/main" id="{3ED002AD-6686-B3F1-5C89-75998A7A94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38452" y="1926696"/>
            <a:ext cx="4908947" cy="3995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22350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8CC49F-C397-5E9C-F8CD-A2D41C6566A4}"/>
              </a:ext>
            </a:extLst>
          </p:cNvPr>
          <p:cNvSpPr>
            <a:spLocks noGrp="1"/>
          </p:cNvSpPr>
          <p:nvPr>
            <p:ph type="title"/>
          </p:nvPr>
        </p:nvSpPr>
        <p:spPr/>
        <p:txBody>
          <a:bodyPr/>
          <a:lstStyle/>
          <a:p>
            <a:r>
              <a:rPr lang="en-US" dirty="0"/>
              <a:t>Nitrogenase</a:t>
            </a:r>
          </a:p>
        </p:txBody>
      </p:sp>
      <p:sp>
        <p:nvSpPr>
          <p:cNvPr id="3" name="內容版面配置區 2">
            <a:extLst>
              <a:ext uri="{FF2B5EF4-FFF2-40B4-BE49-F238E27FC236}">
                <a16:creationId xmlns:a16="http://schemas.microsoft.com/office/drawing/2014/main" id="{C2AFE37E-D978-43F2-A687-C0412D0DCACA}"/>
              </a:ext>
            </a:extLst>
          </p:cNvPr>
          <p:cNvSpPr>
            <a:spLocks noGrp="1"/>
          </p:cNvSpPr>
          <p:nvPr>
            <p:ph idx="1"/>
          </p:nvPr>
        </p:nvSpPr>
        <p:spPr/>
        <p:txBody>
          <a:bodyPr/>
          <a:lstStyle/>
          <a:p>
            <a:endParaRPr lang="en-US"/>
          </a:p>
        </p:txBody>
      </p:sp>
      <p:sp>
        <p:nvSpPr>
          <p:cNvPr id="6" name="Slide Number Placeholder 5">
            <a:extLst>
              <a:ext uri="{FF2B5EF4-FFF2-40B4-BE49-F238E27FC236}">
                <a16:creationId xmlns:a16="http://schemas.microsoft.com/office/drawing/2014/main" id="{78DF3E9E-7D9C-8231-CEDB-74182CFD3966}"/>
              </a:ext>
            </a:extLst>
          </p:cNvPr>
          <p:cNvSpPr>
            <a:spLocks noGrp="1"/>
          </p:cNvSpPr>
          <p:nvPr>
            <p:ph type="sldNum" sz="quarter" idx="12"/>
          </p:nvPr>
        </p:nvSpPr>
        <p:spPr/>
        <p:txBody>
          <a:bodyPr/>
          <a:lstStyle/>
          <a:p>
            <a:fld id="{E1EB6482-E8AD-494A-B82D-562298BE05A7}" type="slidenum">
              <a:rPr lang="zh-TW" altLang="en-US" smtClean="0"/>
              <a:pPr/>
              <a:t>6</a:t>
            </a:fld>
            <a:endParaRPr lang="zh-TW" altLang="en-US"/>
          </a:p>
        </p:txBody>
      </p:sp>
      <p:pic>
        <p:nvPicPr>
          <p:cNvPr id="20482" name="Picture 2" descr="Nitrogenase - Wikipedia">
            <a:extLst>
              <a:ext uri="{FF2B5EF4-FFF2-40B4-BE49-F238E27FC236}">
                <a16:creationId xmlns:a16="http://schemas.microsoft.com/office/drawing/2014/main" id="{74A12CB0-C87E-4FB7-DB46-BF2A59115F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31477" y="960820"/>
            <a:ext cx="5210924" cy="5210924"/>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20706A70-C9CF-76D6-B8AB-4455EDA377F8}"/>
              </a:ext>
            </a:extLst>
          </p:cNvPr>
          <p:cNvSpPr txBox="1"/>
          <p:nvPr/>
        </p:nvSpPr>
        <p:spPr>
          <a:xfrm>
            <a:off x="4572000" y="5486943"/>
            <a:ext cx="1334020" cy="348109"/>
          </a:xfrm>
          <a:prstGeom prst="rect">
            <a:avLst/>
          </a:prstGeom>
          <a:noFill/>
        </p:spPr>
        <p:txBody>
          <a:bodyPr wrap="none" rtlCol="0">
            <a:spAutoFit/>
          </a:bodyPr>
          <a:lstStyle/>
          <a:p>
            <a:r>
              <a:rPr lang="en-US" sz="1662" dirty="0"/>
              <a:t>Nitrogenase</a:t>
            </a:r>
          </a:p>
        </p:txBody>
      </p:sp>
      <p:pic>
        <p:nvPicPr>
          <p:cNvPr id="17" name="Picture 4">
            <a:extLst>
              <a:ext uri="{FF2B5EF4-FFF2-40B4-BE49-F238E27FC236}">
                <a16:creationId xmlns:a16="http://schemas.microsoft.com/office/drawing/2014/main" id="{FC2566B7-CD38-36E0-1C11-74383A0F49F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2795" t="67063" r="11921" b="15332"/>
          <a:stretch/>
        </p:blipFill>
        <p:spPr bwMode="auto">
          <a:xfrm>
            <a:off x="6911926" y="4605997"/>
            <a:ext cx="750277" cy="703385"/>
          </a:xfrm>
          <a:prstGeom prst="rect">
            <a:avLst/>
          </a:prstGeom>
          <a:noFill/>
          <a:extLst>
            <a:ext uri="{909E8E84-426E-40DD-AFC4-6F175D3DCCD1}">
              <a14:hiddenFill xmlns:a14="http://schemas.microsoft.com/office/drawing/2010/main">
                <a:solidFill>
                  <a:srgbClr val="FFFFFF"/>
                </a:solidFill>
              </a14:hiddenFill>
            </a:ext>
          </a:extLst>
        </p:spPr>
      </p:pic>
      <p:cxnSp>
        <p:nvCxnSpPr>
          <p:cNvPr id="19" name="Straight Connector 18">
            <a:extLst>
              <a:ext uri="{FF2B5EF4-FFF2-40B4-BE49-F238E27FC236}">
                <a16:creationId xmlns:a16="http://schemas.microsoft.com/office/drawing/2014/main" id="{926BD9F2-EE3A-4874-7623-B94068E1ADD1}"/>
              </a:ext>
            </a:extLst>
          </p:cNvPr>
          <p:cNvCxnSpPr>
            <a:cxnSpLocks/>
          </p:cNvCxnSpPr>
          <p:nvPr/>
        </p:nvCxnSpPr>
        <p:spPr>
          <a:xfrm flipH="1">
            <a:off x="6493743" y="5304692"/>
            <a:ext cx="525545" cy="276665"/>
          </a:xfrm>
          <a:prstGeom prst="line">
            <a:avLst/>
          </a:prstGeom>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E56123EB-6BD5-A5E7-9C6B-40DBE59E64F1}"/>
              </a:ext>
            </a:extLst>
          </p:cNvPr>
          <p:cNvCxnSpPr>
            <a:cxnSpLocks/>
          </p:cNvCxnSpPr>
          <p:nvPr/>
        </p:nvCxnSpPr>
        <p:spPr>
          <a:xfrm flipH="1" flipV="1">
            <a:off x="6593058" y="4183966"/>
            <a:ext cx="421049" cy="422031"/>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7771948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8CC49F-C397-5E9C-F8CD-A2D41C6566A4}"/>
              </a:ext>
            </a:extLst>
          </p:cNvPr>
          <p:cNvSpPr>
            <a:spLocks noGrp="1"/>
          </p:cNvSpPr>
          <p:nvPr>
            <p:ph type="title"/>
          </p:nvPr>
        </p:nvSpPr>
        <p:spPr/>
        <p:txBody>
          <a:bodyPr/>
          <a:lstStyle/>
          <a:p>
            <a:r>
              <a:rPr lang="en-US" dirty="0"/>
              <a:t>Nitrogenase</a:t>
            </a:r>
          </a:p>
        </p:txBody>
      </p:sp>
      <p:sp>
        <p:nvSpPr>
          <p:cNvPr id="7" name="內容版面配置區 6">
            <a:extLst>
              <a:ext uri="{FF2B5EF4-FFF2-40B4-BE49-F238E27FC236}">
                <a16:creationId xmlns:a16="http://schemas.microsoft.com/office/drawing/2014/main" id="{740C2A8D-7B43-4A61-918F-BB1180638B6A}"/>
              </a:ext>
            </a:extLst>
          </p:cNvPr>
          <p:cNvSpPr>
            <a:spLocks noGrp="1"/>
          </p:cNvSpPr>
          <p:nvPr>
            <p:ph idx="1"/>
          </p:nvPr>
        </p:nvSpPr>
        <p:spPr/>
        <p:txBody>
          <a:bodyPr/>
          <a:lstStyle/>
          <a:p>
            <a:endParaRPr lang="en-US"/>
          </a:p>
        </p:txBody>
      </p:sp>
      <p:sp>
        <p:nvSpPr>
          <p:cNvPr id="6" name="Slide Number Placeholder 5">
            <a:extLst>
              <a:ext uri="{FF2B5EF4-FFF2-40B4-BE49-F238E27FC236}">
                <a16:creationId xmlns:a16="http://schemas.microsoft.com/office/drawing/2014/main" id="{78DF3E9E-7D9C-8231-CEDB-74182CFD3966}"/>
              </a:ext>
            </a:extLst>
          </p:cNvPr>
          <p:cNvSpPr>
            <a:spLocks noGrp="1"/>
          </p:cNvSpPr>
          <p:nvPr>
            <p:ph type="sldNum" sz="quarter" idx="12"/>
          </p:nvPr>
        </p:nvSpPr>
        <p:spPr/>
        <p:txBody>
          <a:bodyPr/>
          <a:lstStyle/>
          <a:p>
            <a:fld id="{E1EB6482-E8AD-494A-B82D-562298BE05A7}" type="slidenum">
              <a:rPr lang="zh-TW" altLang="en-US" smtClean="0"/>
              <a:pPr/>
              <a:t>7</a:t>
            </a:fld>
            <a:endParaRPr lang="zh-TW" altLang="en-US"/>
          </a:p>
        </p:txBody>
      </p:sp>
      <p:pic>
        <p:nvPicPr>
          <p:cNvPr id="20482" name="Picture 2" descr="Nitrogenase - Wikipedia">
            <a:extLst>
              <a:ext uri="{FF2B5EF4-FFF2-40B4-BE49-F238E27FC236}">
                <a16:creationId xmlns:a16="http://schemas.microsoft.com/office/drawing/2014/main" id="{74A12CB0-C87E-4FB7-DB46-BF2A59115F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31477" y="960820"/>
            <a:ext cx="5210924" cy="5210924"/>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20706A70-C9CF-76D6-B8AB-4455EDA377F8}"/>
              </a:ext>
            </a:extLst>
          </p:cNvPr>
          <p:cNvSpPr txBox="1"/>
          <p:nvPr/>
        </p:nvSpPr>
        <p:spPr>
          <a:xfrm>
            <a:off x="4572000" y="5486943"/>
            <a:ext cx="1334020" cy="348109"/>
          </a:xfrm>
          <a:prstGeom prst="rect">
            <a:avLst/>
          </a:prstGeom>
          <a:noFill/>
        </p:spPr>
        <p:txBody>
          <a:bodyPr wrap="none" rtlCol="0">
            <a:spAutoFit/>
          </a:bodyPr>
          <a:lstStyle/>
          <a:p>
            <a:r>
              <a:rPr lang="en-US" sz="1662" dirty="0"/>
              <a:t>Nitrogenase</a:t>
            </a:r>
          </a:p>
        </p:txBody>
      </p:sp>
      <p:pic>
        <p:nvPicPr>
          <p:cNvPr id="17" name="Picture 4">
            <a:extLst>
              <a:ext uri="{FF2B5EF4-FFF2-40B4-BE49-F238E27FC236}">
                <a16:creationId xmlns:a16="http://schemas.microsoft.com/office/drawing/2014/main" id="{FC2566B7-CD38-36E0-1C11-74383A0F49F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2795" t="67063" r="11921" b="15332"/>
          <a:stretch/>
        </p:blipFill>
        <p:spPr bwMode="auto">
          <a:xfrm>
            <a:off x="6911926" y="4605997"/>
            <a:ext cx="750277" cy="703385"/>
          </a:xfrm>
          <a:prstGeom prst="rect">
            <a:avLst/>
          </a:prstGeom>
          <a:noFill/>
          <a:extLst>
            <a:ext uri="{909E8E84-426E-40DD-AFC4-6F175D3DCCD1}">
              <a14:hiddenFill xmlns:a14="http://schemas.microsoft.com/office/drawing/2010/main">
                <a:solidFill>
                  <a:srgbClr val="FFFFFF"/>
                </a:solidFill>
              </a14:hiddenFill>
            </a:ext>
          </a:extLst>
        </p:spPr>
      </p:pic>
      <p:cxnSp>
        <p:nvCxnSpPr>
          <p:cNvPr id="19" name="Straight Connector 18">
            <a:extLst>
              <a:ext uri="{FF2B5EF4-FFF2-40B4-BE49-F238E27FC236}">
                <a16:creationId xmlns:a16="http://schemas.microsoft.com/office/drawing/2014/main" id="{926BD9F2-EE3A-4874-7623-B94068E1ADD1}"/>
              </a:ext>
            </a:extLst>
          </p:cNvPr>
          <p:cNvCxnSpPr>
            <a:cxnSpLocks/>
          </p:cNvCxnSpPr>
          <p:nvPr/>
        </p:nvCxnSpPr>
        <p:spPr>
          <a:xfrm flipH="1">
            <a:off x="6493743" y="5304692"/>
            <a:ext cx="525545" cy="276665"/>
          </a:xfrm>
          <a:prstGeom prst="line">
            <a:avLst/>
          </a:prstGeom>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E56123EB-6BD5-A5E7-9C6B-40DBE59E64F1}"/>
              </a:ext>
            </a:extLst>
          </p:cNvPr>
          <p:cNvCxnSpPr>
            <a:cxnSpLocks/>
          </p:cNvCxnSpPr>
          <p:nvPr/>
        </p:nvCxnSpPr>
        <p:spPr>
          <a:xfrm flipH="1" flipV="1">
            <a:off x="6593058" y="4183966"/>
            <a:ext cx="421049" cy="422031"/>
          </a:xfrm>
          <a:prstGeom prst="line">
            <a:avLst/>
          </a:prstGeom>
        </p:spPr>
        <p:style>
          <a:lnRef idx="1">
            <a:schemeClr val="dk1"/>
          </a:lnRef>
          <a:fillRef idx="0">
            <a:schemeClr val="dk1"/>
          </a:fillRef>
          <a:effectRef idx="0">
            <a:schemeClr val="dk1"/>
          </a:effectRef>
          <a:fontRef idx="minor">
            <a:schemeClr val="tx1"/>
          </a:fontRef>
        </p:style>
      </p:cxnSp>
      <p:pic>
        <p:nvPicPr>
          <p:cNvPr id="3" name="Picture 2">
            <a:extLst>
              <a:ext uri="{FF2B5EF4-FFF2-40B4-BE49-F238E27FC236}">
                <a16:creationId xmlns:a16="http://schemas.microsoft.com/office/drawing/2014/main" id="{DE5586E8-06D1-F8D6-AF04-D9714CDFB77F}"/>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5425"/>
          <a:stretch/>
        </p:blipFill>
        <p:spPr bwMode="auto">
          <a:xfrm>
            <a:off x="768095" y="1670718"/>
            <a:ext cx="3162107" cy="43270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28419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8CC49F-C397-5E9C-F8CD-A2D41C6566A4}"/>
              </a:ext>
            </a:extLst>
          </p:cNvPr>
          <p:cNvSpPr>
            <a:spLocks noGrp="1"/>
          </p:cNvSpPr>
          <p:nvPr>
            <p:ph type="title"/>
          </p:nvPr>
        </p:nvSpPr>
        <p:spPr/>
        <p:txBody>
          <a:bodyPr/>
          <a:lstStyle/>
          <a:p>
            <a:r>
              <a:rPr lang="en-US" dirty="0"/>
              <a:t>Nitrogenase</a:t>
            </a:r>
          </a:p>
        </p:txBody>
      </p:sp>
      <p:sp>
        <p:nvSpPr>
          <p:cNvPr id="6" name="Slide Number Placeholder 5">
            <a:extLst>
              <a:ext uri="{FF2B5EF4-FFF2-40B4-BE49-F238E27FC236}">
                <a16:creationId xmlns:a16="http://schemas.microsoft.com/office/drawing/2014/main" id="{78DF3E9E-7D9C-8231-CEDB-74182CFD3966}"/>
              </a:ext>
            </a:extLst>
          </p:cNvPr>
          <p:cNvSpPr>
            <a:spLocks noGrp="1"/>
          </p:cNvSpPr>
          <p:nvPr>
            <p:ph type="sldNum" sz="quarter" idx="12"/>
          </p:nvPr>
        </p:nvSpPr>
        <p:spPr/>
        <p:txBody>
          <a:bodyPr/>
          <a:lstStyle/>
          <a:p>
            <a:fld id="{E1EB6482-E8AD-494A-B82D-562298BE05A7}" type="slidenum">
              <a:rPr lang="zh-TW" altLang="en-US" smtClean="0"/>
              <a:pPr/>
              <a:t>8</a:t>
            </a:fld>
            <a:endParaRPr lang="zh-TW" altLang="en-US"/>
          </a:p>
        </p:txBody>
      </p:sp>
      <p:cxnSp>
        <p:nvCxnSpPr>
          <p:cNvPr id="7" name="Straight Connector 6">
            <a:extLst>
              <a:ext uri="{FF2B5EF4-FFF2-40B4-BE49-F238E27FC236}">
                <a16:creationId xmlns:a16="http://schemas.microsoft.com/office/drawing/2014/main" id="{4B96268F-D141-A2E7-D688-4B799FE2F6B2}"/>
              </a:ext>
            </a:extLst>
          </p:cNvPr>
          <p:cNvCxnSpPr>
            <a:cxnSpLocks/>
          </p:cNvCxnSpPr>
          <p:nvPr/>
        </p:nvCxnSpPr>
        <p:spPr>
          <a:xfrm flipH="1">
            <a:off x="3291559" y="3412588"/>
            <a:ext cx="525545" cy="276665"/>
          </a:xfrm>
          <a:prstGeom prst="line">
            <a:avLst/>
          </a:prstGeom>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F5D1F421-D6B6-AACF-5D03-4B1D770619FD}"/>
              </a:ext>
            </a:extLst>
          </p:cNvPr>
          <p:cNvCxnSpPr>
            <a:cxnSpLocks/>
          </p:cNvCxnSpPr>
          <p:nvPr/>
        </p:nvCxnSpPr>
        <p:spPr>
          <a:xfrm flipH="1" flipV="1">
            <a:off x="3291559" y="4183966"/>
            <a:ext cx="421049" cy="422031"/>
          </a:xfrm>
          <a:prstGeom prst="line">
            <a:avLst/>
          </a:prstGeom>
        </p:spPr>
        <p:style>
          <a:lnRef idx="1">
            <a:schemeClr val="dk1"/>
          </a:lnRef>
          <a:fillRef idx="0">
            <a:schemeClr val="dk1"/>
          </a:fillRef>
          <a:effectRef idx="0">
            <a:schemeClr val="dk1"/>
          </a:effectRef>
          <a:fontRef idx="minor">
            <a:schemeClr val="tx1"/>
          </a:fontRef>
        </p:style>
      </p:cxnSp>
      <p:pic>
        <p:nvPicPr>
          <p:cNvPr id="24578" name="Picture 2" descr="Nitrogenase FeMoco investigated by spatially resolved anomalous dispersion  refinement | Nature Communications">
            <a:extLst>
              <a:ext uri="{FF2B5EF4-FFF2-40B4-BE49-F238E27FC236}">
                <a16:creationId xmlns:a16="http://schemas.microsoft.com/office/drawing/2014/main" id="{95B091F4-0F93-3F2A-205A-0C4881EF661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50372"/>
          <a:stretch/>
        </p:blipFill>
        <p:spPr bwMode="auto">
          <a:xfrm>
            <a:off x="4131792" y="1479452"/>
            <a:ext cx="3985266" cy="441960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FEB6C876-53F0-4EFC-2F53-B3C0C7990277}"/>
              </a:ext>
            </a:extLst>
          </p:cNvPr>
          <p:cNvSpPr txBox="1"/>
          <p:nvPr/>
        </p:nvSpPr>
        <p:spPr>
          <a:xfrm>
            <a:off x="0" y="6590061"/>
            <a:ext cx="2093742" cy="262829"/>
          </a:xfrm>
          <a:prstGeom prst="rect">
            <a:avLst/>
          </a:prstGeom>
          <a:noFill/>
        </p:spPr>
        <p:txBody>
          <a:bodyPr wrap="square">
            <a:spAutoFit/>
          </a:bodyPr>
          <a:lstStyle/>
          <a:p>
            <a:r>
              <a:rPr lang="en-US" sz="1108" i="1" dirty="0">
                <a:latin typeface="Arial" panose="020B0604020202020204" pitchFamily="34" charset="0"/>
                <a:cs typeface="Arial" panose="020B0604020202020204" pitchFamily="34" charset="0"/>
              </a:rPr>
              <a:t>Nat. </a:t>
            </a:r>
            <a:r>
              <a:rPr lang="en-US" sz="1108" i="1" dirty="0" err="1">
                <a:latin typeface="Arial" panose="020B0604020202020204" pitchFamily="34" charset="0"/>
                <a:cs typeface="Arial" panose="020B0604020202020204" pitchFamily="34" charset="0"/>
              </a:rPr>
              <a:t>Commun</a:t>
            </a:r>
            <a:r>
              <a:rPr lang="en-US" sz="1108" i="1" dirty="0">
                <a:latin typeface="Arial" panose="020B0604020202020204" pitchFamily="34" charset="0"/>
                <a:cs typeface="Arial" panose="020B0604020202020204" pitchFamily="34" charset="0"/>
              </a:rPr>
              <a:t>.</a:t>
            </a:r>
            <a:r>
              <a:rPr lang="en-US" sz="1108" dirty="0">
                <a:latin typeface="Arial" panose="020B0604020202020204" pitchFamily="34" charset="0"/>
                <a:cs typeface="Arial" panose="020B0604020202020204" pitchFamily="34" charset="0"/>
              </a:rPr>
              <a:t> </a:t>
            </a:r>
            <a:r>
              <a:rPr lang="en-US" sz="1108" b="1" dirty="0">
                <a:latin typeface="Arial" panose="020B0604020202020204" pitchFamily="34" charset="0"/>
                <a:cs typeface="Arial" panose="020B0604020202020204" pitchFamily="34" charset="0"/>
              </a:rPr>
              <a:t>2016</a:t>
            </a:r>
            <a:r>
              <a:rPr lang="en-US" sz="1108" dirty="0">
                <a:latin typeface="Arial" panose="020B0604020202020204" pitchFamily="34" charset="0"/>
                <a:cs typeface="Arial" panose="020B0604020202020204" pitchFamily="34" charset="0"/>
              </a:rPr>
              <a:t>, </a:t>
            </a:r>
            <a:r>
              <a:rPr lang="en-US" sz="1108" i="1" dirty="0">
                <a:latin typeface="Arial" panose="020B0604020202020204" pitchFamily="34" charset="0"/>
                <a:cs typeface="Arial" panose="020B0604020202020204" pitchFamily="34" charset="0"/>
              </a:rPr>
              <a:t>7</a:t>
            </a:r>
            <a:r>
              <a:rPr lang="en-US" sz="1108" dirty="0">
                <a:latin typeface="Arial" panose="020B0604020202020204" pitchFamily="34" charset="0"/>
                <a:cs typeface="Arial" panose="020B0604020202020204" pitchFamily="34" charset="0"/>
              </a:rPr>
              <a:t>, 10902</a:t>
            </a:r>
          </a:p>
        </p:txBody>
      </p:sp>
      <p:pic>
        <p:nvPicPr>
          <p:cNvPr id="12" name="Picture 2">
            <a:extLst>
              <a:ext uri="{FF2B5EF4-FFF2-40B4-BE49-F238E27FC236}">
                <a16:creationId xmlns:a16="http://schemas.microsoft.com/office/drawing/2014/main" id="{EB5D3474-B10C-4241-99F3-53FE87FFAC04}"/>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5425"/>
          <a:stretch/>
        </p:blipFill>
        <p:spPr bwMode="auto">
          <a:xfrm>
            <a:off x="768095" y="1670718"/>
            <a:ext cx="3162107" cy="43270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23183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8CC49F-C397-5E9C-F8CD-A2D41C6566A4}"/>
              </a:ext>
            </a:extLst>
          </p:cNvPr>
          <p:cNvSpPr>
            <a:spLocks noGrp="1"/>
          </p:cNvSpPr>
          <p:nvPr>
            <p:ph type="title"/>
          </p:nvPr>
        </p:nvSpPr>
        <p:spPr/>
        <p:txBody>
          <a:bodyPr/>
          <a:lstStyle/>
          <a:p>
            <a:r>
              <a:rPr lang="en-US" dirty="0"/>
              <a:t>Nitrogenase</a:t>
            </a:r>
          </a:p>
        </p:txBody>
      </p:sp>
      <p:sp>
        <p:nvSpPr>
          <p:cNvPr id="11" name="內容版面配置區 10">
            <a:extLst>
              <a:ext uri="{FF2B5EF4-FFF2-40B4-BE49-F238E27FC236}">
                <a16:creationId xmlns:a16="http://schemas.microsoft.com/office/drawing/2014/main" id="{A44278F1-6BF4-4280-B311-D0D3BF1BB55C}"/>
              </a:ext>
            </a:extLst>
          </p:cNvPr>
          <p:cNvSpPr>
            <a:spLocks noGrp="1"/>
          </p:cNvSpPr>
          <p:nvPr>
            <p:ph idx="1"/>
          </p:nvPr>
        </p:nvSpPr>
        <p:spPr/>
        <p:txBody>
          <a:bodyPr/>
          <a:lstStyle/>
          <a:p>
            <a:endParaRPr lang="en-US" dirty="0"/>
          </a:p>
        </p:txBody>
      </p:sp>
      <p:sp>
        <p:nvSpPr>
          <p:cNvPr id="6" name="Slide Number Placeholder 5">
            <a:extLst>
              <a:ext uri="{FF2B5EF4-FFF2-40B4-BE49-F238E27FC236}">
                <a16:creationId xmlns:a16="http://schemas.microsoft.com/office/drawing/2014/main" id="{78DF3E9E-7D9C-8231-CEDB-74182CFD3966}"/>
              </a:ext>
            </a:extLst>
          </p:cNvPr>
          <p:cNvSpPr>
            <a:spLocks noGrp="1"/>
          </p:cNvSpPr>
          <p:nvPr>
            <p:ph type="sldNum" sz="quarter" idx="12"/>
          </p:nvPr>
        </p:nvSpPr>
        <p:spPr/>
        <p:txBody>
          <a:bodyPr/>
          <a:lstStyle/>
          <a:p>
            <a:fld id="{E1EB6482-E8AD-494A-B82D-562298BE05A7}" type="slidenum">
              <a:rPr lang="zh-TW" altLang="en-US" smtClean="0"/>
              <a:pPr/>
              <a:t>9</a:t>
            </a:fld>
            <a:endParaRPr lang="zh-TW" altLang="en-US"/>
          </a:p>
        </p:txBody>
      </p:sp>
      <p:cxnSp>
        <p:nvCxnSpPr>
          <p:cNvPr id="7" name="Straight Connector 6">
            <a:extLst>
              <a:ext uri="{FF2B5EF4-FFF2-40B4-BE49-F238E27FC236}">
                <a16:creationId xmlns:a16="http://schemas.microsoft.com/office/drawing/2014/main" id="{4B96268F-D141-A2E7-D688-4B799FE2F6B2}"/>
              </a:ext>
            </a:extLst>
          </p:cNvPr>
          <p:cNvCxnSpPr>
            <a:cxnSpLocks/>
          </p:cNvCxnSpPr>
          <p:nvPr/>
        </p:nvCxnSpPr>
        <p:spPr>
          <a:xfrm flipH="1">
            <a:off x="3291559" y="3412588"/>
            <a:ext cx="525545" cy="276665"/>
          </a:xfrm>
          <a:prstGeom prst="line">
            <a:avLst/>
          </a:prstGeom>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F5D1F421-D6B6-AACF-5D03-4B1D770619FD}"/>
              </a:ext>
            </a:extLst>
          </p:cNvPr>
          <p:cNvCxnSpPr>
            <a:cxnSpLocks/>
          </p:cNvCxnSpPr>
          <p:nvPr/>
        </p:nvCxnSpPr>
        <p:spPr>
          <a:xfrm flipH="1" flipV="1">
            <a:off x="3291559" y="4183966"/>
            <a:ext cx="421049" cy="422031"/>
          </a:xfrm>
          <a:prstGeom prst="line">
            <a:avLst/>
          </a:prstGeom>
        </p:spPr>
        <p:style>
          <a:lnRef idx="1">
            <a:schemeClr val="dk1"/>
          </a:lnRef>
          <a:fillRef idx="0">
            <a:schemeClr val="dk1"/>
          </a:fillRef>
          <a:effectRef idx="0">
            <a:schemeClr val="dk1"/>
          </a:effectRef>
          <a:fontRef idx="minor">
            <a:schemeClr val="tx1"/>
          </a:fontRef>
        </p:style>
      </p:cxnSp>
      <p:pic>
        <p:nvPicPr>
          <p:cNvPr id="24578" name="Picture 2" descr="Nitrogenase FeMoco investigated by spatially resolved anomalous dispersion  refinement | Nature Communications">
            <a:extLst>
              <a:ext uri="{FF2B5EF4-FFF2-40B4-BE49-F238E27FC236}">
                <a16:creationId xmlns:a16="http://schemas.microsoft.com/office/drawing/2014/main" id="{95B091F4-0F93-3F2A-205A-0C4881EF661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50372"/>
          <a:stretch/>
        </p:blipFill>
        <p:spPr bwMode="auto">
          <a:xfrm>
            <a:off x="4131792" y="1479452"/>
            <a:ext cx="3985266" cy="441960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FEB6C876-53F0-4EFC-2F53-B3C0C7990277}"/>
              </a:ext>
            </a:extLst>
          </p:cNvPr>
          <p:cNvSpPr txBox="1"/>
          <p:nvPr/>
        </p:nvSpPr>
        <p:spPr>
          <a:xfrm>
            <a:off x="0" y="6590061"/>
            <a:ext cx="2093742" cy="262829"/>
          </a:xfrm>
          <a:prstGeom prst="rect">
            <a:avLst/>
          </a:prstGeom>
          <a:noFill/>
        </p:spPr>
        <p:txBody>
          <a:bodyPr wrap="square">
            <a:spAutoFit/>
          </a:bodyPr>
          <a:lstStyle/>
          <a:p>
            <a:r>
              <a:rPr lang="en-US" sz="1108" i="1" dirty="0">
                <a:latin typeface="Arial" panose="020B0604020202020204" pitchFamily="34" charset="0"/>
                <a:cs typeface="Arial" panose="020B0604020202020204" pitchFamily="34" charset="0"/>
              </a:rPr>
              <a:t>Nat. </a:t>
            </a:r>
            <a:r>
              <a:rPr lang="en-US" sz="1108" i="1" dirty="0" err="1">
                <a:latin typeface="Arial" panose="020B0604020202020204" pitchFamily="34" charset="0"/>
                <a:cs typeface="Arial" panose="020B0604020202020204" pitchFamily="34" charset="0"/>
              </a:rPr>
              <a:t>Commun</a:t>
            </a:r>
            <a:r>
              <a:rPr lang="en-US" sz="1108" i="1" dirty="0">
                <a:latin typeface="Arial" panose="020B0604020202020204" pitchFamily="34" charset="0"/>
                <a:cs typeface="Arial" panose="020B0604020202020204" pitchFamily="34" charset="0"/>
              </a:rPr>
              <a:t>.</a:t>
            </a:r>
            <a:r>
              <a:rPr lang="en-US" sz="1108" dirty="0">
                <a:latin typeface="Arial" panose="020B0604020202020204" pitchFamily="34" charset="0"/>
                <a:cs typeface="Arial" panose="020B0604020202020204" pitchFamily="34" charset="0"/>
              </a:rPr>
              <a:t> </a:t>
            </a:r>
            <a:r>
              <a:rPr lang="en-US" sz="1108" b="1" dirty="0">
                <a:latin typeface="Arial" panose="020B0604020202020204" pitchFamily="34" charset="0"/>
                <a:cs typeface="Arial" panose="020B0604020202020204" pitchFamily="34" charset="0"/>
              </a:rPr>
              <a:t>2016</a:t>
            </a:r>
            <a:r>
              <a:rPr lang="en-US" sz="1108" dirty="0">
                <a:latin typeface="Arial" panose="020B0604020202020204" pitchFamily="34" charset="0"/>
                <a:cs typeface="Arial" panose="020B0604020202020204" pitchFamily="34" charset="0"/>
              </a:rPr>
              <a:t>, </a:t>
            </a:r>
            <a:r>
              <a:rPr lang="en-US" sz="1108" i="1" dirty="0">
                <a:latin typeface="Arial" panose="020B0604020202020204" pitchFamily="34" charset="0"/>
                <a:cs typeface="Arial" panose="020B0604020202020204" pitchFamily="34" charset="0"/>
              </a:rPr>
              <a:t>7</a:t>
            </a:r>
            <a:r>
              <a:rPr lang="en-US" sz="1108" dirty="0">
                <a:latin typeface="Arial" panose="020B0604020202020204" pitchFamily="34" charset="0"/>
                <a:cs typeface="Arial" panose="020B0604020202020204" pitchFamily="34" charset="0"/>
              </a:rPr>
              <a:t>, 10902</a:t>
            </a:r>
          </a:p>
        </p:txBody>
      </p:sp>
      <p:sp>
        <p:nvSpPr>
          <p:cNvPr id="9" name="Oval 8">
            <a:extLst>
              <a:ext uri="{FF2B5EF4-FFF2-40B4-BE49-F238E27FC236}">
                <a16:creationId xmlns:a16="http://schemas.microsoft.com/office/drawing/2014/main" id="{2631C60E-42DC-EE4D-40DC-0432F030EDC9}"/>
              </a:ext>
            </a:extLst>
          </p:cNvPr>
          <p:cNvSpPr/>
          <p:nvPr/>
        </p:nvSpPr>
        <p:spPr>
          <a:xfrm>
            <a:off x="6292948" y="3227363"/>
            <a:ext cx="463219" cy="46188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a:p>
        </p:txBody>
      </p:sp>
      <p:pic>
        <p:nvPicPr>
          <p:cNvPr id="13" name="Picture 2">
            <a:extLst>
              <a:ext uri="{FF2B5EF4-FFF2-40B4-BE49-F238E27FC236}">
                <a16:creationId xmlns:a16="http://schemas.microsoft.com/office/drawing/2014/main" id="{60EC057E-085D-4FFE-AC4D-F8117DF8A136}"/>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5425"/>
          <a:stretch/>
        </p:blipFill>
        <p:spPr bwMode="auto">
          <a:xfrm>
            <a:off x="768095" y="1670718"/>
            <a:ext cx="3162107" cy="43270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1635161"/>
      </p:ext>
    </p:extLst>
  </p:cSld>
  <p:clrMapOvr>
    <a:masterClrMapping/>
  </p:clrMapOvr>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訂 2">
      <a:majorFont>
        <a:latin typeface="Arial"/>
        <a:ea typeface="新細明體"/>
        <a:cs typeface=""/>
      </a:majorFont>
      <a:minorFont>
        <a:latin typeface="Arial"/>
        <a:ea typeface="新細明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44083</TotalTime>
  <Words>1898</Words>
  <Application>Microsoft Office PowerPoint</Application>
  <PresentationFormat>如螢幕大小 (4:3)</PresentationFormat>
  <Paragraphs>214</Paragraphs>
  <Slides>40</Slides>
  <Notes>10</Notes>
  <HiddenSlides>0</HiddenSlides>
  <MMClips>0</MMClips>
  <ScaleCrop>false</ScaleCrop>
  <HeadingPairs>
    <vt:vector size="6" baseType="variant">
      <vt:variant>
        <vt:lpstr>使用字型</vt:lpstr>
      </vt:variant>
      <vt:variant>
        <vt:i4>4</vt:i4>
      </vt:variant>
      <vt:variant>
        <vt:lpstr>佈景主題</vt:lpstr>
      </vt:variant>
      <vt:variant>
        <vt:i4>1</vt:i4>
      </vt:variant>
      <vt:variant>
        <vt:lpstr>投影片標題</vt:lpstr>
      </vt:variant>
      <vt:variant>
        <vt:i4>40</vt:i4>
      </vt:variant>
    </vt:vector>
  </HeadingPairs>
  <TitlesOfParts>
    <vt:vector size="45" baseType="lpstr">
      <vt:lpstr>Arial</vt:lpstr>
      <vt:lpstr>Calibri</vt:lpstr>
      <vt:lpstr>Cambria Math</vt:lpstr>
      <vt:lpstr>Wingdings</vt:lpstr>
      <vt:lpstr>Office 佈景主題</vt:lpstr>
      <vt:lpstr>Post-HF methods: Perturbation Theory, Coupled-clusters, Complete active space </vt:lpstr>
      <vt:lpstr>Suggested readings</vt:lpstr>
      <vt:lpstr>Case study</vt:lpstr>
      <vt:lpstr>Haber-Bosch process</vt:lpstr>
      <vt:lpstr>Nitrogen fixation</vt:lpstr>
      <vt:lpstr>Nitrogenase</vt:lpstr>
      <vt:lpstr>Nitrogenase</vt:lpstr>
      <vt:lpstr>Nitrogenase</vt:lpstr>
      <vt:lpstr>Nitrogenase</vt:lpstr>
      <vt:lpstr>Nitrogenase</vt:lpstr>
      <vt:lpstr>Model complex</vt:lpstr>
      <vt:lpstr>Zeeman splitting</vt:lpstr>
      <vt:lpstr>Interactive</vt:lpstr>
      <vt:lpstr>Molecular visualizers</vt:lpstr>
      <vt:lpstr>Avogadro</vt:lpstr>
      <vt:lpstr>Mercury</vt:lpstr>
      <vt:lpstr>Interactive</vt:lpstr>
      <vt:lpstr>Interactive</vt:lpstr>
      <vt:lpstr>Interactive</vt:lpstr>
      <vt:lpstr>Errors in DFT</vt:lpstr>
      <vt:lpstr>Fock operator</vt:lpstr>
      <vt:lpstr>Fock operator</vt:lpstr>
      <vt:lpstr>Interactive</vt:lpstr>
      <vt:lpstr>Slater determinants</vt:lpstr>
      <vt:lpstr>Interactive</vt:lpstr>
      <vt:lpstr>Errors in DFT</vt:lpstr>
      <vt:lpstr>PowerPoint 簡報</vt:lpstr>
      <vt:lpstr>Broken symmetry state</vt:lpstr>
      <vt:lpstr>Broken symmetry state</vt:lpstr>
      <vt:lpstr>Spin purification</vt:lpstr>
      <vt:lpstr>Interactive</vt:lpstr>
      <vt:lpstr>DFA vs HF</vt:lpstr>
      <vt:lpstr>Post HF method</vt:lpstr>
      <vt:lpstr>Post HF method</vt:lpstr>
      <vt:lpstr>MP theory</vt:lpstr>
      <vt:lpstr>MP theory</vt:lpstr>
      <vt:lpstr>CC theory</vt:lpstr>
      <vt:lpstr>CCSD and CCSD(T)</vt:lpstr>
      <vt:lpstr>CASSCF</vt:lpstr>
      <vt:lpstr>Final caveat</vt:lpstr>
    </vt:vector>
  </TitlesOfParts>
  <Company>Toshiba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投影片 1</dc:title>
  <dc:creator>Jack Lee</dc:creator>
  <cp:lastModifiedBy>Nick Yang</cp:lastModifiedBy>
  <cp:revision>989</cp:revision>
  <dcterms:created xsi:type="dcterms:W3CDTF">2012-11-25T05:37:01Z</dcterms:created>
  <dcterms:modified xsi:type="dcterms:W3CDTF">2023-04-23T18:49:16Z</dcterms:modified>
</cp:coreProperties>
</file>